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8.jpg" ContentType="image/pn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77" r:id="rId5"/>
    <p:sldId id="260" r:id="rId6"/>
    <p:sldId id="263" r:id="rId7"/>
    <p:sldId id="271" r:id="rId8"/>
    <p:sldId id="275" r:id="rId9"/>
    <p:sldId id="276" r:id="rId10"/>
    <p:sldId id="25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orient="horz" pos="618" userDrawn="1">
          <p15:clr>
            <a:srgbClr val="A4A3A4"/>
          </p15:clr>
        </p15:guide>
        <p15:guide id="5" pos="72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93" autoAdjust="0"/>
  </p:normalViewPr>
  <p:slideViewPr>
    <p:cSldViewPr snapToGrid="0" showGuides="1">
      <p:cViewPr varScale="1">
        <p:scale>
          <a:sx n="66" d="100"/>
          <a:sy n="66" d="100"/>
        </p:scale>
        <p:origin x="72" y="90"/>
      </p:cViewPr>
      <p:guideLst>
        <p:guide orient="horz" pos="2160"/>
        <p:guide pos="3840"/>
        <p:guide pos="393"/>
        <p:guide orient="horz" pos="618"/>
        <p:guide pos="7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sol" userId="38f9a969-4dc0-4e5f-9193-0385769fc71c" providerId="ADAL" clId="{A21DE287-3684-4E3F-9E99-5E167F69A5CC}"/>
    <pc:docChg chg="undo redo custSel addSld delSld modSld">
      <pc:chgData name="gisol" userId="38f9a969-4dc0-4e5f-9193-0385769fc71c" providerId="ADAL" clId="{A21DE287-3684-4E3F-9E99-5E167F69A5CC}" dt="2025-03-21T07:47:43.214" v="252" actId="14100"/>
      <pc:docMkLst>
        <pc:docMk/>
      </pc:docMkLst>
      <pc:sldChg chg="modSp mod modNotesTx">
        <pc:chgData name="gisol" userId="38f9a969-4dc0-4e5f-9193-0385769fc71c" providerId="ADAL" clId="{A21DE287-3684-4E3F-9E99-5E167F69A5CC}" dt="2025-03-21T06:35:37.712" v="13" actId="1076"/>
        <pc:sldMkLst>
          <pc:docMk/>
          <pc:sldMk cId="4086383426" sldId="259"/>
        </pc:sldMkLst>
        <pc:spChg chg="mod">
          <ac:chgData name="gisol" userId="38f9a969-4dc0-4e5f-9193-0385769fc71c" providerId="ADAL" clId="{A21DE287-3684-4E3F-9E99-5E167F69A5CC}" dt="2025-03-21T06:35:37.712" v="13" actId="1076"/>
          <ac:spMkLst>
            <pc:docMk/>
            <pc:sldMk cId="4086383426" sldId="259"/>
            <ac:spMk id="5" creationId="{08F2F265-30E6-3F37-C741-A80F50559548}"/>
          </ac:spMkLst>
        </pc:spChg>
      </pc:sldChg>
      <pc:sldChg chg="addSp modSp mod modNotesTx">
        <pc:chgData name="gisol" userId="38f9a969-4dc0-4e5f-9193-0385769fc71c" providerId="ADAL" clId="{A21DE287-3684-4E3F-9E99-5E167F69A5CC}" dt="2025-03-21T07:43:29.840" v="234" actId="339"/>
        <pc:sldMkLst>
          <pc:docMk/>
          <pc:sldMk cId="509923926" sldId="260"/>
        </pc:sldMkLst>
        <pc:spChg chg="add mod">
          <ac:chgData name="gisol" userId="38f9a969-4dc0-4e5f-9193-0385769fc71c" providerId="ADAL" clId="{A21DE287-3684-4E3F-9E99-5E167F69A5CC}" dt="2025-03-21T07:43:29.840" v="234" actId="339"/>
          <ac:spMkLst>
            <pc:docMk/>
            <pc:sldMk cId="509923926" sldId="260"/>
            <ac:spMk id="2" creationId="{859896E2-9DE5-C5E3-3030-3094742D0C15}"/>
          </ac:spMkLst>
        </pc:spChg>
        <pc:spChg chg="mod">
          <ac:chgData name="gisol" userId="38f9a969-4dc0-4e5f-9193-0385769fc71c" providerId="ADAL" clId="{A21DE287-3684-4E3F-9E99-5E167F69A5CC}" dt="2025-03-21T06:40:05.367" v="93" actId="6549"/>
          <ac:spMkLst>
            <pc:docMk/>
            <pc:sldMk cId="509923926" sldId="260"/>
            <ac:spMk id="5" creationId="{F71B3681-1CDC-5EF3-1B84-37FC5CE8F273}"/>
          </ac:spMkLst>
        </pc:spChg>
      </pc:sldChg>
      <pc:sldChg chg="del">
        <pc:chgData name="gisol" userId="38f9a969-4dc0-4e5f-9193-0385769fc71c" providerId="ADAL" clId="{A21DE287-3684-4E3F-9E99-5E167F69A5CC}" dt="2025-03-21T06:38:44.596" v="62" actId="47"/>
        <pc:sldMkLst>
          <pc:docMk/>
          <pc:sldMk cId="336645541" sldId="261"/>
        </pc:sldMkLst>
      </pc:sldChg>
      <pc:sldChg chg="del">
        <pc:chgData name="gisol" userId="38f9a969-4dc0-4e5f-9193-0385769fc71c" providerId="ADAL" clId="{A21DE287-3684-4E3F-9E99-5E167F69A5CC}" dt="2025-03-21T06:40:14.443" v="94" actId="47"/>
        <pc:sldMkLst>
          <pc:docMk/>
          <pc:sldMk cId="3905017828" sldId="262"/>
        </pc:sldMkLst>
      </pc:sldChg>
      <pc:sldChg chg="addSp modSp mod">
        <pc:chgData name="gisol" userId="38f9a969-4dc0-4e5f-9193-0385769fc71c" providerId="ADAL" clId="{A21DE287-3684-4E3F-9E99-5E167F69A5CC}" dt="2025-03-21T07:44:09.417" v="236" actId="207"/>
        <pc:sldMkLst>
          <pc:docMk/>
          <pc:sldMk cId="4188026657" sldId="263"/>
        </pc:sldMkLst>
        <pc:spChg chg="add mod">
          <ac:chgData name="gisol" userId="38f9a969-4dc0-4e5f-9193-0385769fc71c" providerId="ADAL" clId="{A21DE287-3684-4E3F-9E99-5E167F69A5CC}" dt="2025-03-21T07:44:09.417" v="236" actId="207"/>
          <ac:spMkLst>
            <pc:docMk/>
            <pc:sldMk cId="4188026657" sldId="263"/>
            <ac:spMk id="2" creationId="{031B0269-87A6-59E1-7243-1BDA0162E9F7}"/>
          </ac:spMkLst>
        </pc:spChg>
        <pc:spChg chg="mod">
          <ac:chgData name="gisol" userId="38f9a969-4dc0-4e5f-9193-0385769fc71c" providerId="ADAL" clId="{A21DE287-3684-4E3F-9E99-5E167F69A5CC}" dt="2025-03-21T06:42:08.887" v="115" actId="1076"/>
          <ac:spMkLst>
            <pc:docMk/>
            <pc:sldMk cId="4188026657" sldId="263"/>
            <ac:spMk id="5" creationId="{7D29A5A0-AB7E-DA43-A750-2007FFA422C5}"/>
          </ac:spMkLst>
        </pc:spChg>
      </pc:sldChg>
      <pc:sldChg chg="del">
        <pc:chgData name="gisol" userId="38f9a969-4dc0-4e5f-9193-0385769fc71c" providerId="ADAL" clId="{A21DE287-3684-4E3F-9E99-5E167F69A5CC}" dt="2025-03-21T06:42:12.075" v="116" actId="47"/>
        <pc:sldMkLst>
          <pc:docMk/>
          <pc:sldMk cId="3053651756" sldId="264"/>
        </pc:sldMkLst>
      </pc:sldChg>
      <pc:sldChg chg="del">
        <pc:chgData name="gisol" userId="38f9a969-4dc0-4e5f-9193-0385769fc71c" providerId="ADAL" clId="{A21DE287-3684-4E3F-9E99-5E167F69A5CC}" dt="2025-03-21T06:42:13.333" v="117" actId="47"/>
        <pc:sldMkLst>
          <pc:docMk/>
          <pc:sldMk cId="2422333921" sldId="265"/>
        </pc:sldMkLst>
      </pc:sldChg>
      <pc:sldChg chg="del">
        <pc:chgData name="gisol" userId="38f9a969-4dc0-4e5f-9193-0385769fc71c" providerId="ADAL" clId="{A21DE287-3684-4E3F-9E99-5E167F69A5CC}" dt="2025-03-21T06:42:14.142" v="118" actId="47"/>
        <pc:sldMkLst>
          <pc:docMk/>
          <pc:sldMk cId="168232135" sldId="266"/>
        </pc:sldMkLst>
      </pc:sldChg>
      <pc:sldChg chg="del">
        <pc:chgData name="gisol" userId="38f9a969-4dc0-4e5f-9193-0385769fc71c" providerId="ADAL" clId="{A21DE287-3684-4E3F-9E99-5E167F69A5CC}" dt="2025-03-21T06:42:14.829" v="119" actId="47"/>
        <pc:sldMkLst>
          <pc:docMk/>
          <pc:sldMk cId="1268506390" sldId="267"/>
        </pc:sldMkLst>
      </pc:sldChg>
      <pc:sldChg chg="del">
        <pc:chgData name="gisol" userId="38f9a969-4dc0-4e5f-9193-0385769fc71c" providerId="ADAL" clId="{A21DE287-3684-4E3F-9E99-5E167F69A5CC}" dt="2025-03-21T06:42:15.303" v="120" actId="47"/>
        <pc:sldMkLst>
          <pc:docMk/>
          <pc:sldMk cId="3815688718" sldId="268"/>
        </pc:sldMkLst>
      </pc:sldChg>
      <pc:sldChg chg="del">
        <pc:chgData name="gisol" userId="38f9a969-4dc0-4e5f-9193-0385769fc71c" providerId="ADAL" clId="{A21DE287-3684-4E3F-9E99-5E167F69A5CC}" dt="2025-03-21T06:42:15.718" v="121" actId="47"/>
        <pc:sldMkLst>
          <pc:docMk/>
          <pc:sldMk cId="31442361" sldId="269"/>
        </pc:sldMkLst>
      </pc:sldChg>
      <pc:sldChg chg="del">
        <pc:chgData name="gisol" userId="38f9a969-4dc0-4e5f-9193-0385769fc71c" providerId="ADAL" clId="{A21DE287-3684-4E3F-9E99-5E167F69A5CC}" dt="2025-03-21T06:41:02.385" v="95" actId="47"/>
        <pc:sldMkLst>
          <pc:docMk/>
          <pc:sldMk cId="3120008924" sldId="270"/>
        </pc:sldMkLst>
      </pc:sldChg>
      <pc:sldChg chg="addSp modSp mod modNotesTx">
        <pc:chgData name="gisol" userId="38f9a969-4dc0-4e5f-9193-0385769fc71c" providerId="ADAL" clId="{A21DE287-3684-4E3F-9E99-5E167F69A5CC}" dt="2025-03-21T07:45:46.805" v="243" actId="339"/>
        <pc:sldMkLst>
          <pc:docMk/>
          <pc:sldMk cId="3209169418" sldId="271"/>
        </pc:sldMkLst>
        <pc:spChg chg="add mod">
          <ac:chgData name="gisol" userId="38f9a969-4dc0-4e5f-9193-0385769fc71c" providerId="ADAL" clId="{A21DE287-3684-4E3F-9E99-5E167F69A5CC}" dt="2025-03-21T07:45:46.805" v="243" actId="339"/>
          <ac:spMkLst>
            <pc:docMk/>
            <pc:sldMk cId="3209169418" sldId="271"/>
            <ac:spMk id="2" creationId="{13DBC41D-D7C8-9A25-AB48-1AD316714536}"/>
          </ac:spMkLst>
        </pc:spChg>
        <pc:spChg chg="mod">
          <ac:chgData name="gisol" userId="38f9a969-4dc0-4e5f-9193-0385769fc71c" providerId="ADAL" clId="{A21DE287-3684-4E3F-9E99-5E167F69A5CC}" dt="2025-03-21T07:45:07.407" v="238" actId="1076"/>
          <ac:spMkLst>
            <pc:docMk/>
            <pc:sldMk cId="3209169418" sldId="271"/>
            <ac:spMk id="5" creationId="{E876FD15-B77A-46FC-F116-92DD69832B72}"/>
          </ac:spMkLst>
        </pc:spChg>
      </pc:sldChg>
      <pc:sldChg chg="del">
        <pc:chgData name="gisol" userId="38f9a969-4dc0-4e5f-9193-0385769fc71c" providerId="ADAL" clId="{A21DE287-3684-4E3F-9E99-5E167F69A5CC}" dt="2025-03-21T06:44:47.509" v="151" actId="47"/>
        <pc:sldMkLst>
          <pc:docMk/>
          <pc:sldMk cId="797335150" sldId="272"/>
        </pc:sldMkLst>
      </pc:sldChg>
      <pc:sldChg chg="del">
        <pc:chgData name="gisol" userId="38f9a969-4dc0-4e5f-9193-0385769fc71c" providerId="ADAL" clId="{A21DE287-3684-4E3F-9E99-5E167F69A5CC}" dt="2025-03-21T06:44:48.404" v="152" actId="47"/>
        <pc:sldMkLst>
          <pc:docMk/>
          <pc:sldMk cId="1106098875" sldId="273"/>
        </pc:sldMkLst>
      </pc:sldChg>
      <pc:sldChg chg="add del">
        <pc:chgData name="gisol" userId="38f9a969-4dc0-4e5f-9193-0385769fc71c" providerId="ADAL" clId="{A21DE287-3684-4E3F-9E99-5E167F69A5CC}" dt="2025-03-21T06:44:49.303" v="153" actId="47"/>
        <pc:sldMkLst>
          <pc:docMk/>
          <pc:sldMk cId="853048840" sldId="274"/>
        </pc:sldMkLst>
      </pc:sldChg>
      <pc:sldChg chg="addSp modSp mod modNotesTx">
        <pc:chgData name="gisol" userId="38f9a969-4dc0-4e5f-9193-0385769fc71c" providerId="ADAL" clId="{A21DE287-3684-4E3F-9E99-5E167F69A5CC}" dt="2025-03-21T07:47:43.214" v="252" actId="14100"/>
        <pc:sldMkLst>
          <pc:docMk/>
          <pc:sldMk cId="175468866" sldId="275"/>
        </pc:sldMkLst>
        <pc:spChg chg="add mod">
          <ac:chgData name="gisol" userId="38f9a969-4dc0-4e5f-9193-0385769fc71c" providerId="ADAL" clId="{A21DE287-3684-4E3F-9E99-5E167F69A5CC}" dt="2025-03-21T07:47:43.214" v="252" actId="14100"/>
          <ac:spMkLst>
            <pc:docMk/>
            <pc:sldMk cId="175468866" sldId="275"/>
            <ac:spMk id="2" creationId="{30CC50E7-AD5B-E918-2FEE-EEDDFCCEF303}"/>
          </ac:spMkLst>
        </pc:spChg>
        <pc:spChg chg="mod">
          <ac:chgData name="gisol" userId="38f9a969-4dc0-4e5f-9193-0385769fc71c" providerId="ADAL" clId="{A21DE287-3684-4E3F-9E99-5E167F69A5CC}" dt="2025-03-21T07:46:35.721" v="244" actId="14100"/>
          <ac:spMkLst>
            <pc:docMk/>
            <pc:sldMk cId="175468866" sldId="275"/>
            <ac:spMk id="5" creationId="{9DB2980D-3C7F-F056-7227-37812330FED2}"/>
          </ac:spMkLst>
        </pc:spChg>
      </pc:sldChg>
      <pc:sldChg chg="addSp modSp add mod">
        <pc:chgData name="gisol" userId="38f9a969-4dc0-4e5f-9193-0385769fc71c" providerId="ADAL" clId="{A21DE287-3684-4E3F-9E99-5E167F69A5CC}" dt="2025-03-21T07:24:01.210" v="226" actId="207"/>
        <pc:sldMkLst>
          <pc:docMk/>
          <pc:sldMk cId="980506694" sldId="277"/>
        </pc:sldMkLst>
        <pc:spChg chg="add mod">
          <ac:chgData name="gisol" userId="38f9a969-4dc0-4e5f-9193-0385769fc71c" providerId="ADAL" clId="{A21DE287-3684-4E3F-9E99-5E167F69A5CC}" dt="2025-03-21T07:18:35.782" v="203" actId="14100"/>
          <ac:spMkLst>
            <pc:docMk/>
            <pc:sldMk cId="980506694" sldId="277"/>
            <ac:spMk id="2" creationId="{D3ACFF9E-E359-98B3-E6CB-9FCFA2B5AEFC}"/>
          </ac:spMkLst>
        </pc:spChg>
        <pc:spChg chg="add mod">
          <ac:chgData name="gisol" userId="38f9a969-4dc0-4e5f-9193-0385769fc71c" providerId="ADAL" clId="{A21DE287-3684-4E3F-9E99-5E167F69A5CC}" dt="2025-03-21T07:23:44.961" v="225" actId="1076"/>
          <ac:spMkLst>
            <pc:docMk/>
            <pc:sldMk cId="980506694" sldId="277"/>
            <ac:spMk id="3" creationId="{4008125A-A408-96CF-257B-F0BC8837491E}"/>
          </ac:spMkLst>
        </pc:spChg>
        <pc:spChg chg="mod">
          <ac:chgData name="gisol" userId="38f9a969-4dc0-4e5f-9193-0385769fc71c" providerId="ADAL" clId="{A21DE287-3684-4E3F-9E99-5E167F69A5CC}" dt="2025-03-21T07:17:56.497" v="193" actId="20577"/>
          <ac:spMkLst>
            <pc:docMk/>
            <pc:sldMk cId="980506694" sldId="277"/>
            <ac:spMk id="4" creationId="{7BCD3ADE-2826-914D-5756-ACF4A01849E2}"/>
          </ac:spMkLst>
        </pc:spChg>
        <pc:spChg chg="mod">
          <ac:chgData name="gisol" userId="38f9a969-4dc0-4e5f-9193-0385769fc71c" providerId="ADAL" clId="{A21DE287-3684-4E3F-9E99-5E167F69A5CC}" dt="2025-03-21T07:19:50.019" v="213" actId="1076"/>
          <ac:spMkLst>
            <pc:docMk/>
            <pc:sldMk cId="980506694" sldId="277"/>
            <ac:spMk id="5" creationId="{D12F56D1-B8B6-7D20-FC33-6E72C7E74E6D}"/>
          </ac:spMkLst>
        </pc:spChg>
        <pc:spChg chg="add mod">
          <ac:chgData name="gisol" userId="38f9a969-4dc0-4e5f-9193-0385769fc71c" providerId="ADAL" clId="{A21DE287-3684-4E3F-9E99-5E167F69A5CC}" dt="2025-03-21T07:24:01.210" v="226" actId="207"/>
          <ac:spMkLst>
            <pc:docMk/>
            <pc:sldMk cId="980506694" sldId="277"/>
            <ac:spMk id="6" creationId="{8140E4DB-F6D0-9392-0C68-2E32786314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14682-FA70-4EBA-BDC8-0A194DBDD49A}" type="datetimeFigureOut">
              <a:rPr lang="en-MY" smtClean="0"/>
              <a:t>21/3/2025</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7D8BF-D5C1-4568-B6F3-696FC7E9A510}" type="slidenum">
              <a:rPr lang="en-MY" smtClean="0"/>
              <a:t>‹#›</a:t>
            </a:fld>
            <a:endParaRPr lang="en-MY"/>
          </a:p>
        </p:txBody>
      </p:sp>
    </p:spTree>
    <p:extLst>
      <p:ext uri="{BB962C8B-B14F-4D97-AF65-F5344CB8AC3E}">
        <p14:creationId xmlns:p14="http://schemas.microsoft.com/office/powerpoint/2010/main" val="188617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r>
              <a:rPr lang="en-US" sz="1200" dirty="0">
                <a:latin typeface="Aptos Display" panose="020B0004020202020204" pitchFamily="34" charset="0"/>
              </a:rPr>
              <a:t>Defined as a structured and organized process designed to impart </a:t>
            </a:r>
            <a:r>
              <a:rPr lang="en-US" sz="1200" dirty="0">
                <a:effectLst>
                  <a:outerShdw blurRad="38100" dist="38100" dir="2700000" algn="tl">
                    <a:srgbClr val="000000">
                      <a:alpha val="43137"/>
                    </a:srgbClr>
                  </a:outerShdw>
                </a:effectLst>
                <a:latin typeface="Aptos Display" panose="020B0004020202020204" pitchFamily="34" charset="0"/>
              </a:rPr>
              <a:t>knowledge</a:t>
            </a:r>
            <a:r>
              <a:rPr lang="en-US" sz="1200" dirty="0">
                <a:latin typeface="Aptos Display" panose="020B0004020202020204" pitchFamily="34" charset="0"/>
              </a:rPr>
              <a:t>, develop </a:t>
            </a:r>
            <a:r>
              <a:rPr lang="en-US" sz="1200" dirty="0">
                <a:effectLst>
                  <a:outerShdw blurRad="38100" dist="38100" dir="2700000" algn="tl">
                    <a:srgbClr val="000000">
                      <a:alpha val="43137"/>
                    </a:srgbClr>
                  </a:outerShdw>
                </a:effectLst>
                <a:latin typeface="Aptos Display" panose="020B0004020202020204" pitchFamily="34" charset="0"/>
              </a:rPr>
              <a:t>skills</a:t>
            </a:r>
            <a:r>
              <a:rPr lang="en-US" sz="1200" dirty="0">
                <a:latin typeface="Aptos Display" panose="020B0004020202020204" pitchFamily="34" charset="0"/>
              </a:rPr>
              <a:t>, and modify </a:t>
            </a:r>
            <a:r>
              <a:rPr lang="en-US" sz="1200" dirty="0">
                <a:effectLst>
                  <a:outerShdw blurRad="38100" dist="38100" dir="2700000" algn="tl">
                    <a:srgbClr val="000000">
                      <a:alpha val="43137"/>
                    </a:srgbClr>
                  </a:outerShdw>
                </a:effectLst>
                <a:latin typeface="Aptos Display" panose="020B0004020202020204" pitchFamily="34" charset="0"/>
              </a:rPr>
              <a:t>attitudes</a:t>
            </a:r>
            <a:r>
              <a:rPr lang="en-US" sz="1200" dirty="0">
                <a:latin typeface="Aptos Display" panose="020B0004020202020204" pitchFamily="34" charset="0"/>
              </a:rPr>
              <a:t> or </a:t>
            </a:r>
            <a:r>
              <a:rPr lang="en-US" sz="1200" dirty="0">
                <a:effectLst>
                  <a:outerShdw blurRad="38100" dist="38100" dir="2700000" algn="tl">
                    <a:srgbClr val="000000">
                      <a:alpha val="43137"/>
                    </a:srgbClr>
                  </a:outerShdw>
                </a:effectLst>
                <a:latin typeface="Aptos Display" panose="020B0004020202020204" pitchFamily="34" charset="0"/>
              </a:rPr>
              <a:t>behaviors</a:t>
            </a:r>
            <a:r>
              <a:rPr lang="en-US" sz="1200" dirty="0">
                <a:latin typeface="Aptos Display" panose="020B0004020202020204" pitchFamily="34" charset="0"/>
              </a:rPr>
              <a:t>. It involves the application of instructional techniques and methodologies to facilitate learning and improve performance. Training is often goal-oriented, focusing on specific outcomes such as increased productivity, improved job performance, or the acquisition of new competencies.</a:t>
            </a:r>
          </a:p>
          <a:p>
            <a:pPr algn="just">
              <a:spcAft>
                <a:spcPts val="1200"/>
              </a:spcAft>
            </a:pPr>
            <a:r>
              <a:rPr lang="en-US" sz="1200" dirty="0">
                <a:latin typeface="Aptos Display" panose="020B0004020202020204" pitchFamily="34" charset="0"/>
              </a:rPr>
              <a:t>Training differs from general education in that it is typically more focused and practical. While education aims to provide broad-based knowledge and intellectual development, training is more targeted, addressing specific needs and objectives. For example, an employee may undergo training to learn how to operate a new software system, while education might involve studying computer science principles. </a:t>
            </a:r>
            <a:endParaRPr lang="en-MY" sz="1200" dirty="0">
              <a:latin typeface="Aptos Display" panose="020B0004020202020204" pitchFamily="34" charset="0"/>
            </a:endParaRPr>
          </a:p>
        </p:txBody>
      </p:sp>
      <p:sp>
        <p:nvSpPr>
          <p:cNvPr id="4" name="Slide Number Placeholder 3"/>
          <p:cNvSpPr>
            <a:spLocks noGrp="1"/>
          </p:cNvSpPr>
          <p:nvPr>
            <p:ph type="sldNum" sz="quarter" idx="5"/>
          </p:nvPr>
        </p:nvSpPr>
        <p:spPr/>
        <p:txBody>
          <a:bodyPr/>
          <a:lstStyle/>
          <a:p>
            <a:fld id="{C9A7D8BF-D5C1-4568-B6F3-696FC7E9A510}" type="slidenum">
              <a:rPr lang="en-MY" smtClean="0"/>
              <a:t>3</a:t>
            </a:fld>
            <a:endParaRPr lang="en-MY"/>
          </a:p>
        </p:txBody>
      </p:sp>
    </p:spTree>
    <p:extLst>
      <p:ext uri="{BB962C8B-B14F-4D97-AF65-F5344CB8AC3E}">
        <p14:creationId xmlns:p14="http://schemas.microsoft.com/office/powerpoint/2010/main" val="54224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FB8B5-F2CD-DF4C-F774-06FE8C383E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8D7DD-6BE9-8E3A-A5ED-323BEB949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EAA19-EF98-A372-F087-76CBC7075456}"/>
              </a:ext>
            </a:extLst>
          </p:cNvPr>
          <p:cNvSpPr>
            <a:spLocks noGrp="1"/>
          </p:cNvSpPr>
          <p:nvPr>
            <p:ph type="body" idx="1"/>
          </p:nvPr>
        </p:nvSpPr>
        <p:spPr/>
        <p:txBody>
          <a:bodyPr/>
          <a:lstStyle/>
          <a:p>
            <a:pPr algn="just">
              <a:spcAft>
                <a:spcPts val="1200"/>
              </a:spcAft>
            </a:pPr>
            <a:r>
              <a:rPr lang="en-US" sz="1200" dirty="0">
                <a:latin typeface="Aptos Display" panose="020B0004020202020204" pitchFamily="34" charset="0"/>
              </a:rPr>
              <a:t>Defined as a structured and organized process designed to impart </a:t>
            </a:r>
            <a:r>
              <a:rPr lang="en-US" sz="1200" dirty="0">
                <a:effectLst>
                  <a:outerShdw blurRad="38100" dist="38100" dir="2700000" algn="tl">
                    <a:srgbClr val="000000">
                      <a:alpha val="43137"/>
                    </a:srgbClr>
                  </a:outerShdw>
                </a:effectLst>
                <a:latin typeface="Aptos Display" panose="020B0004020202020204" pitchFamily="34" charset="0"/>
              </a:rPr>
              <a:t>knowledge</a:t>
            </a:r>
            <a:r>
              <a:rPr lang="en-US" sz="1200" dirty="0">
                <a:latin typeface="Aptos Display" panose="020B0004020202020204" pitchFamily="34" charset="0"/>
              </a:rPr>
              <a:t>, develop </a:t>
            </a:r>
            <a:r>
              <a:rPr lang="en-US" sz="1200" dirty="0">
                <a:effectLst>
                  <a:outerShdw blurRad="38100" dist="38100" dir="2700000" algn="tl">
                    <a:srgbClr val="000000">
                      <a:alpha val="43137"/>
                    </a:srgbClr>
                  </a:outerShdw>
                </a:effectLst>
                <a:latin typeface="Aptos Display" panose="020B0004020202020204" pitchFamily="34" charset="0"/>
              </a:rPr>
              <a:t>skills</a:t>
            </a:r>
            <a:r>
              <a:rPr lang="en-US" sz="1200" dirty="0">
                <a:latin typeface="Aptos Display" panose="020B0004020202020204" pitchFamily="34" charset="0"/>
              </a:rPr>
              <a:t>, and modify </a:t>
            </a:r>
            <a:r>
              <a:rPr lang="en-US" sz="1200" dirty="0">
                <a:effectLst>
                  <a:outerShdw blurRad="38100" dist="38100" dir="2700000" algn="tl">
                    <a:srgbClr val="000000">
                      <a:alpha val="43137"/>
                    </a:srgbClr>
                  </a:outerShdw>
                </a:effectLst>
                <a:latin typeface="Aptos Display" panose="020B0004020202020204" pitchFamily="34" charset="0"/>
              </a:rPr>
              <a:t>attitudes</a:t>
            </a:r>
            <a:r>
              <a:rPr lang="en-US" sz="1200" dirty="0">
                <a:latin typeface="Aptos Display" panose="020B0004020202020204" pitchFamily="34" charset="0"/>
              </a:rPr>
              <a:t> or </a:t>
            </a:r>
            <a:r>
              <a:rPr lang="en-US" sz="1200" dirty="0">
                <a:effectLst>
                  <a:outerShdw blurRad="38100" dist="38100" dir="2700000" algn="tl">
                    <a:srgbClr val="000000">
                      <a:alpha val="43137"/>
                    </a:srgbClr>
                  </a:outerShdw>
                </a:effectLst>
                <a:latin typeface="Aptos Display" panose="020B0004020202020204" pitchFamily="34" charset="0"/>
              </a:rPr>
              <a:t>behaviors</a:t>
            </a:r>
            <a:r>
              <a:rPr lang="en-US" sz="1200" dirty="0">
                <a:latin typeface="Aptos Display" panose="020B0004020202020204" pitchFamily="34" charset="0"/>
              </a:rPr>
              <a:t>. It involves the application of instructional techniques and methodologies to facilitate learning and improve performance. Training is often goal-oriented, focusing on specific outcomes such as increased productivity, improved job performance, or the acquisition of new competencies.</a:t>
            </a:r>
          </a:p>
          <a:p>
            <a:pPr algn="just">
              <a:spcAft>
                <a:spcPts val="1200"/>
              </a:spcAft>
            </a:pPr>
            <a:r>
              <a:rPr lang="en-US" sz="1200" dirty="0">
                <a:latin typeface="Aptos Display" panose="020B0004020202020204" pitchFamily="34" charset="0"/>
              </a:rPr>
              <a:t>Training differs from general education in that it is typically more focused and practical. While education aims to provide broad-based knowledge and intellectual development, training is more targeted, addressing specific needs and objectives. For example, an employee may undergo training to learn how to operate a new software system, while education might involve studying computer science principles. </a:t>
            </a:r>
            <a:endParaRPr lang="en-MY" sz="1200" dirty="0">
              <a:latin typeface="Aptos Display" panose="020B0004020202020204" pitchFamily="34" charset="0"/>
            </a:endParaRPr>
          </a:p>
        </p:txBody>
      </p:sp>
      <p:sp>
        <p:nvSpPr>
          <p:cNvPr id="4" name="Slide Number Placeholder 3">
            <a:extLst>
              <a:ext uri="{FF2B5EF4-FFF2-40B4-BE49-F238E27FC236}">
                <a16:creationId xmlns:a16="http://schemas.microsoft.com/office/drawing/2014/main" id="{2EA5D35B-0D3D-371D-9754-DC68B53078DB}"/>
              </a:ext>
            </a:extLst>
          </p:cNvPr>
          <p:cNvSpPr>
            <a:spLocks noGrp="1"/>
          </p:cNvSpPr>
          <p:nvPr>
            <p:ph type="sldNum" sz="quarter" idx="5"/>
          </p:nvPr>
        </p:nvSpPr>
        <p:spPr/>
        <p:txBody>
          <a:bodyPr/>
          <a:lstStyle/>
          <a:p>
            <a:fld id="{C9A7D8BF-D5C1-4568-B6F3-696FC7E9A510}" type="slidenum">
              <a:rPr lang="en-MY" smtClean="0"/>
              <a:t>4</a:t>
            </a:fld>
            <a:endParaRPr lang="en-MY"/>
          </a:p>
        </p:txBody>
      </p:sp>
    </p:spTree>
    <p:extLst>
      <p:ext uri="{BB962C8B-B14F-4D97-AF65-F5344CB8AC3E}">
        <p14:creationId xmlns:p14="http://schemas.microsoft.com/office/powerpoint/2010/main" val="1713833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spcAft>
                <a:spcPts val="1200"/>
              </a:spcAft>
              <a:buFont typeface="+mj-lt"/>
              <a:buAutoNum type="arabicPeriod"/>
            </a:pPr>
            <a:r>
              <a:rPr lang="en-US" sz="1200" b="1" dirty="0">
                <a:latin typeface="Aptos Display" panose="020B0004020202020204" pitchFamily="34" charset="0"/>
              </a:rPr>
              <a:t>Skill Development</a:t>
            </a:r>
            <a:r>
              <a:rPr lang="en-US" sz="1200" dirty="0">
                <a:latin typeface="Aptos Display" panose="020B0004020202020204" pitchFamily="34" charset="0"/>
              </a:rPr>
              <a:t>: Training helps individuals acquire new skills or enhance existing ones. This is particularly important in industries where technological advancements and changing job requirements demand continuous learning.</a:t>
            </a:r>
          </a:p>
          <a:p>
            <a:pPr marL="228600" indent="-228600" algn="just">
              <a:spcAft>
                <a:spcPts val="1200"/>
              </a:spcAft>
              <a:buAutoNum type="arabicPeriod" startAt="2"/>
            </a:pPr>
            <a:r>
              <a:rPr lang="en-US" sz="1200" b="1" dirty="0">
                <a:latin typeface="Aptos Display" panose="020B0004020202020204" pitchFamily="34" charset="0"/>
              </a:rPr>
              <a:t>Performance Improvement</a:t>
            </a:r>
            <a:r>
              <a:rPr lang="en-US" sz="1200" dirty="0">
                <a:latin typeface="Aptos Display" panose="020B0004020202020204" pitchFamily="34" charset="0"/>
              </a:rPr>
              <a:t>: Training aims to improve job performance by addressing gaps in knowledge, skills, or attitudes. This can lead to increased productivity, efficiency, and quality of work.</a:t>
            </a:r>
          </a:p>
          <a:p>
            <a:pPr marL="228600" marR="0" lvl="0" indent="-228600" algn="just" defTabSz="914400" rtl="0" eaLnBrk="1" fontAlgn="auto" latinLnBrk="0" hangingPunct="1">
              <a:lnSpc>
                <a:spcPct val="100000"/>
              </a:lnSpc>
              <a:spcBef>
                <a:spcPts val="0"/>
              </a:spcBef>
              <a:spcAft>
                <a:spcPts val="1200"/>
              </a:spcAft>
              <a:buClrTx/>
              <a:buSzTx/>
              <a:buFontTx/>
              <a:buAutoNum type="arabicPeriod" startAt="2"/>
              <a:tabLst/>
              <a:defRPr/>
            </a:pPr>
            <a:r>
              <a:rPr lang="en-US" sz="1200" b="1" dirty="0">
                <a:latin typeface="Aptos Display" panose="020B0004020202020204" pitchFamily="34" charset="0"/>
              </a:rPr>
              <a:t>Adaptability</a:t>
            </a:r>
            <a:r>
              <a:rPr lang="en-US" sz="1200" dirty="0">
                <a:latin typeface="Aptos Display" panose="020B0004020202020204" pitchFamily="34" charset="0"/>
              </a:rPr>
              <a:t>: In a rapidly changing world, training enables individuals and organizations to adapt to new technologies, processes, and market demands. It fosters a culture of continuous learning and innovation.</a:t>
            </a:r>
          </a:p>
          <a:p>
            <a:pPr marL="228600" marR="0" lvl="0" indent="-228600" algn="just" defTabSz="914400" rtl="0" eaLnBrk="1" fontAlgn="auto" latinLnBrk="0" hangingPunct="1">
              <a:lnSpc>
                <a:spcPct val="100000"/>
              </a:lnSpc>
              <a:spcBef>
                <a:spcPts val="0"/>
              </a:spcBef>
              <a:spcAft>
                <a:spcPts val="1200"/>
              </a:spcAft>
              <a:buClrTx/>
              <a:buSzTx/>
              <a:buFontTx/>
              <a:buAutoNum type="arabicPeriod" startAt="2"/>
              <a:tabLst/>
              <a:defRPr/>
            </a:pPr>
            <a:r>
              <a:rPr lang="en-US" sz="1200" b="1" dirty="0">
                <a:latin typeface="Aptos Display" panose="020B0004020202020204" pitchFamily="34" charset="0"/>
              </a:rPr>
              <a:t>Employee Engagement and Retention</a:t>
            </a:r>
            <a:r>
              <a:rPr lang="en-US" sz="1200" dirty="0">
                <a:latin typeface="Aptos Display" panose="020B0004020202020204" pitchFamily="34" charset="0"/>
              </a:rPr>
              <a:t>: Providing training opportunities demonstrates an organization's commitment to employee  </a:t>
            </a:r>
          </a:p>
          <a:p>
            <a:pPr marL="228600" marR="0" lvl="0" indent="-228600" algn="just" defTabSz="914400" rtl="0" eaLnBrk="1" fontAlgn="auto" latinLnBrk="0" hangingPunct="1">
              <a:lnSpc>
                <a:spcPct val="100000"/>
              </a:lnSpc>
              <a:spcBef>
                <a:spcPts val="0"/>
              </a:spcBef>
              <a:spcAft>
                <a:spcPts val="1200"/>
              </a:spcAft>
              <a:buClrTx/>
              <a:buSzTx/>
              <a:buFontTx/>
              <a:buAutoNum type="arabicPeriod" startAt="2"/>
              <a:tabLst/>
              <a:defRPr/>
            </a:pPr>
            <a:r>
              <a:rPr lang="en-US" sz="1200" b="1" dirty="0">
                <a:latin typeface="Aptos Display" panose="020B0004020202020204" pitchFamily="34" charset="0"/>
              </a:rPr>
              <a:t>Compliance and Safety</a:t>
            </a:r>
            <a:r>
              <a:rPr lang="en-US" sz="1200" dirty="0">
                <a:latin typeface="Aptos Display" panose="020B0004020202020204" pitchFamily="34" charset="0"/>
              </a:rPr>
              <a:t>: In certain industries, training is essential for ensuring compliance with legal and regulatory requirements. It also plays a critical role in promoting workplace safety and reducing the risk of accidents.</a:t>
            </a:r>
          </a:p>
          <a:p>
            <a:pPr marL="228600" marR="0" lvl="0" indent="-228600" algn="just" defTabSz="914400" rtl="0" eaLnBrk="1" fontAlgn="auto" latinLnBrk="0" hangingPunct="1">
              <a:lnSpc>
                <a:spcPct val="100000"/>
              </a:lnSpc>
              <a:spcBef>
                <a:spcPts val="0"/>
              </a:spcBef>
              <a:spcAft>
                <a:spcPts val="1200"/>
              </a:spcAft>
              <a:buClrTx/>
              <a:buSzTx/>
              <a:buFontTx/>
              <a:buAutoNum type="arabicPeriod" startAt="2"/>
              <a:tabLst/>
              <a:defRPr/>
            </a:pPr>
            <a:r>
              <a:rPr lang="en-US" sz="1200" b="1" dirty="0">
                <a:latin typeface="Aptos Display" panose="020B0004020202020204" pitchFamily="34" charset="0"/>
              </a:rPr>
              <a:t>Career Development</a:t>
            </a:r>
            <a:r>
              <a:rPr lang="en-US" sz="1200" dirty="0">
                <a:latin typeface="Aptos Display" panose="020B0004020202020204" pitchFamily="34" charset="0"/>
              </a:rPr>
              <a:t>: Training supports career growth by equipping individuals with the competencies needed for advancement. It helps employees prepare for higher-level roles and responsibilities.</a:t>
            </a:r>
            <a:endParaRPr lang="en-MY" dirty="0"/>
          </a:p>
        </p:txBody>
      </p:sp>
      <p:sp>
        <p:nvSpPr>
          <p:cNvPr id="4" name="Slide Number Placeholder 3"/>
          <p:cNvSpPr>
            <a:spLocks noGrp="1"/>
          </p:cNvSpPr>
          <p:nvPr>
            <p:ph type="sldNum" sz="quarter" idx="5"/>
          </p:nvPr>
        </p:nvSpPr>
        <p:spPr/>
        <p:txBody>
          <a:bodyPr/>
          <a:lstStyle/>
          <a:p>
            <a:fld id="{C9A7D8BF-D5C1-4568-B6F3-696FC7E9A510}" type="slidenum">
              <a:rPr lang="en-MY" smtClean="0"/>
              <a:t>5</a:t>
            </a:fld>
            <a:endParaRPr lang="en-MY"/>
          </a:p>
        </p:txBody>
      </p:sp>
    </p:spTree>
    <p:extLst>
      <p:ext uri="{BB962C8B-B14F-4D97-AF65-F5344CB8AC3E}">
        <p14:creationId xmlns:p14="http://schemas.microsoft.com/office/powerpoint/2010/main" val="102131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Significance of Training</a:t>
            </a:r>
          </a:p>
          <a:p>
            <a:r>
              <a:rPr lang="en-US" dirty="0"/>
              <a:t>Training holds immense significance for individuals, organizations, and society as a whole. Below are some key reasons why training is important:</a:t>
            </a:r>
          </a:p>
          <a:p>
            <a:r>
              <a:rPr lang="en-US" dirty="0"/>
              <a:t>1.	Enhancing Individual Competence</a:t>
            </a:r>
          </a:p>
          <a:p>
            <a:r>
              <a:rPr lang="en-US" dirty="0"/>
              <a:t>o	Training equips individuals with the knowledge and skills needed to perform their roles effectively. It boosts confidence, improves problem-solving abilities, and fosters personal growth.</a:t>
            </a:r>
          </a:p>
          <a:p>
            <a:r>
              <a:rPr lang="en-US" dirty="0"/>
              <a:t>2.	Driving Organizational Success</a:t>
            </a:r>
          </a:p>
          <a:p>
            <a:r>
              <a:rPr lang="en-US" dirty="0"/>
              <a:t>o	Organizations that invest in training are better positioned to achieve their goals. Training improves employee performance, increases productivity, and enhances the quality of products and services.</a:t>
            </a:r>
          </a:p>
          <a:p>
            <a:r>
              <a:rPr lang="en-US" dirty="0"/>
              <a:t>3.	Promoting Innovation</a:t>
            </a:r>
          </a:p>
          <a:p>
            <a:r>
              <a:rPr lang="en-US" dirty="0"/>
              <a:t>o	Training encourages creativity and innovation by exposing individuals to new ideas, technologies, and methodologies. It helps organizations stay competitive in a rapidly evolving business environment.</a:t>
            </a:r>
          </a:p>
          <a:p>
            <a:r>
              <a:rPr lang="en-US" dirty="0"/>
              <a:t>4.	Building a Skilled Workforce</a:t>
            </a:r>
          </a:p>
          <a:p>
            <a:r>
              <a:rPr lang="en-US" dirty="0"/>
              <a:t>o	Training contributes to the development of a skilled and knowledgeable workforce. This is particularly important in industries facing skill shortages or rapid technological change.</a:t>
            </a:r>
          </a:p>
          <a:p>
            <a:r>
              <a:rPr lang="en-US" dirty="0"/>
              <a:t>5.	Improving Employee Morale</a:t>
            </a:r>
          </a:p>
          <a:p>
            <a:r>
              <a:rPr lang="en-US" dirty="0"/>
              <a:t>o	Providing training opportunities demonstrates an organization's commitment to employee development. This can boost morale, job satisfaction, and loyalty.</a:t>
            </a:r>
          </a:p>
          <a:p>
            <a:r>
              <a:rPr lang="en-US" dirty="0"/>
              <a:t>6.	Ensuring Compliance and Safety</a:t>
            </a:r>
          </a:p>
          <a:p>
            <a:r>
              <a:rPr lang="en-US" dirty="0"/>
              <a:t>o	Training is essential for ensuring that employees understand and comply with legal and regulatory requirements. It also plays a critical role in promoting workplace safety and reducing the risk of accidents.</a:t>
            </a:r>
          </a:p>
          <a:p>
            <a:r>
              <a:rPr lang="en-US" dirty="0"/>
              <a:t>7.	Supporting Economic Growth</a:t>
            </a:r>
          </a:p>
          <a:p>
            <a:r>
              <a:rPr lang="en-US" dirty="0"/>
              <a:t>o	At a societal level, training contributes to economic growth by enhancing the skills and productivity of the workforce. It helps bridge the gap between education and employment, ensuring that individuals are prepared for the demands of the labor market.</a:t>
            </a:r>
          </a:p>
          <a:p>
            <a:endParaRPr lang="en-MY" dirty="0"/>
          </a:p>
        </p:txBody>
      </p:sp>
      <p:sp>
        <p:nvSpPr>
          <p:cNvPr id="4" name="Slide Number Placeholder 3"/>
          <p:cNvSpPr>
            <a:spLocks noGrp="1"/>
          </p:cNvSpPr>
          <p:nvPr>
            <p:ph type="sldNum" sz="quarter" idx="5"/>
          </p:nvPr>
        </p:nvSpPr>
        <p:spPr/>
        <p:txBody>
          <a:bodyPr/>
          <a:lstStyle/>
          <a:p>
            <a:fld id="{C9A7D8BF-D5C1-4568-B6F3-696FC7E9A510}" type="slidenum">
              <a:rPr lang="en-MY" smtClean="0"/>
              <a:t>7</a:t>
            </a:fld>
            <a:endParaRPr lang="en-MY"/>
          </a:p>
        </p:txBody>
      </p:sp>
    </p:spTree>
    <p:extLst>
      <p:ext uri="{BB962C8B-B14F-4D97-AF65-F5344CB8AC3E}">
        <p14:creationId xmlns:p14="http://schemas.microsoft.com/office/powerpoint/2010/main" val="809742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lgn="just">
              <a:spcAft>
                <a:spcPts val="1200"/>
              </a:spcAft>
              <a:buFont typeface="+mj-lt"/>
              <a:buAutoNum type="arabicPeriod"/>
            </a:pPr>
            <a:r>
              <a:rPr lang="en-US" sz="1200" b="1" dirty="0">
                <a:latin typeface="Aptos Display" panose="020B0004020202020204" pitchFamily="34" charset="0"/>
              </a:rPr>
              <a:t>Cost: </a:t>
            </a:r>
            <a:r>
              <a:rPr lang="en-US" sz="1200" dirty="0">
                <a:latin typeface="Aptos Display" panose="020B0004020202020204" pitchFamily="34" charset="0"/>
              </a:rPr>
              <a:t>Training can be expensive, particularly for organizations with limited resources.</a:t>
            </a:r>
          </a:p>
          <a:p>
            <a:pPr marL="514350" indent="-514350" algn="just">
              <a:spcAft>
                <a:spcPts val="1200"/>
              </a:spcAft>
              <a:buFont typeface="+mj-lt"/>
              <a:buAutoNum type="arabicPeriod"/>
            </a:pPr>
            <a:r>
              <a:rPr lang="en-US" sz="1200" b="1" dirty="0">
                <a:latin typeface="Aptos Display" panose="020B0004020202020204" pitchFamily="34" charset="0"/>
              </a:rPr>
              <a:t>Time Constraints: </a:t>
            </a:r>
            <a:r>
              <a:rPr lang="en-US" sz="1200" dirty="0">
                <a:latin typeface="Aptos Display" panose="020B0004020202020204" pitchFamily="34" charset="0"/>
              </a:rPr>
              <a:t>Employees and organizations may struggle to find time for training amidst competing priorities.</a:t>
            </a:r>
          </a:p>
          <a:p>
            <a:pPr marL="514350" indent="-514350" algn="just">
              <a:spcAft>
                <a:spcPts val="1200"/>
              </a:spcAft>
              <a:buFont typeface="+mj-lt"/>
              <a:buAutoNum type="arabicPeriod"/>
            </a:pPr>
            <a:r>
              <a:rPr lang="en-US" sz="1200" b="1" dirty="0">
                <a:latin typeface="Aptos Display" panose="020B0004020202020204" pitchFamily="34" charset="0"/>
              </a:rPr>
              <a:t>Resistance to Change: </a:t>
            </a:r>
            <a:r>
              <a:rPr lang="en-US" sz="1200" dirty="0">
                <a:latin typeface="Aptos Display" panose="020B0004020202020204" pitchFamily="34" charset="0"/>
              </a:rPr>
              <a:t>Employees may be resistant to training, particularly if they perceive it as unnecessary or irrelevant.</a:t>
            </a:r>
          </a:p>
          <a:p>
            <a:pPr marL="514350" indent="-514350" algn="just">
              <a:spcAft>
                <a:spcPts val="1200"/>
              </a:spcAft>
              <a:buFont typeface="+mj-lt"/>
              <a:buAutoNum type="arabicPeriod"/>
            </a:pPr>
            <a:r>
              <a:rPr lang="en-US" sz="1200" b="1" dirty="0">
                <a:latin typeface="Aptos Display" panose="020B0004020202020204" pitchFamily="34" charset="0"/>
              </a:rPr>
              <a:t>Measuring Effectiveness: </a:t>
            </a:r>
            <a:r>
              <a:rPr lang="en-US" sz="1200" dirty="0">
                <a:latin typeface="Aptos Display" panose="020B0004020202020204" pitchFamily="34" charset="0"/>
              </a:rPr>
              <a:t>Evaluating the impact of training on performance and organizational goals can be difficult.</a:t>
            </a:r>
          </a:p>
          <a:p>
            <a:endParaRPr lang="en-MY" dirty="0"/>
          </a:p>
        </p:txBody>
      </p:sp>
      <p:sp>
        <p:nvSpPr>
          <p:cNvPr id="4" name="Slide Number Placeholder 3"/>
          <p:cNvSpPr>
            <a:spLocks noGrp="1"/>
          </p:cNvSpPr>
          <p:nvPr>
            <p:ph type="sldNum" sz="quarter" idx="5"/>
          </p:nvPr>
        </p:nvSpPr>
        <p:spPr/>
        <p:txBody>
          <a:bodyPr/>
          <a:lstStyle/>
          <a:p>
            <a:fld id="{C9A7D8BF-D5C1-4568-B6F3-696FC7E9A510}" type="slidenum">
              <a:rPr lang="en-MY" smtClean="0"/>
              <a:t>8</a:t>
            </a:fld>
            <a:endParaRPr lang="en-MY"/>
          </a:p>
        </p:txBody>
      </p:sp>
    </p:spTree>
    <p:extLst>
      <p:ext uri="{BB962C8B-B14F-4D97-AF65-F5344CB8AC3E}">
        <p14:creationId xmlns:p14="http://schemas.microsoft.com/office/powerpoint/2010/main" val="3003231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9914-CE95-7F91-ACE4-68A51FF069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7AD13D99-571C-8DA6-49A8-63A0C06370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CB195812-660E-6F5B-4227-1DC69CF47834}"/>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36948359-B8BD-DF0E-B62B-AA638CDB495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54B9A44C-26C1-004C-89E4-1B413BD2CB31}"/>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1941138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C643-6316-F33D-B37D-4C5EB6706125}"/>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000D9F32-1106-50F5-A24E-F69DEB3A6B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DE7416BD-2655-2EB8-581D-999F51D59535}"/>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652BE597-7487-2A16-91F9-3DC02EBA573B}"/>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8F9C7D1-8564-2057-A0B5-9A3D822E54A0}"/>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1111028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F746E-1B90-D9EA-E545-2FBF82F0C6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68D476E-446A-1765-AFCD-2955AF65DD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8985B3D2-CB36-B164-6163-CB2A8C38D929}"/>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1EF51A8A-DE75-5397-809C-66F38A29488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DD4D8E2E-49D7-5C18-4821-2BCB4B9B9B87}"/>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8952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59908-0BAB-76C6-1A11-3A54C61A420A}"/>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349405F3-A505-36FC-2824-16D5ACACA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A601CFB9-F2BF-F3E9-7B8E-97AFA2E765C0}"/>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D1D486F7-61A1-6C56-ADB0-11BFB20E0D71}"/>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B341F43A-AEC7-14D0-85B9-7E25E4A92169}"/>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331269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1F71-9793-556A-1163-02C9420AC1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1B3A05AF-17EF-1C4C-509D-11D091C767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960AE-94C8-2783-9B10-7172257947A5}"/>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BCF84606-DECE-7D66-26EE-33564608193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E2239F57-A351-6924-F55B-FC9C40BB32F4}"/>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384492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D3C7E-FABD-8451-A096-76F39779D486}"/>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B7D2F2CC-B050-72B1-23A7-2914251E4C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1BD2927D-25E7-0D54-3F7F-AA10103C9E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8380196A-F5AF-3AA7-88EF-F66E2DC0FEF1}"/>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6" name="Footer Placeholder 5">
            <a:extLst>
              <a:ext uri="{FF2B5EF4-FFF2-40B4-BE49-F238E27FC236}">
                <a16:creationId xmlns:a16="http://schemas.microsoft.com/office/drawing/2014/main" id="{9A23023B-1E18-8066-12F5-AD3E89854D35}"/>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8307649-9264-2D21-A547-175F2B9A622B}"/>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1121886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44133-D0F6-3CF8-7016-D978C8C15D9E}"/>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240CB8F7-4297-03D6-1A34-15BD240D0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D14D9-979D-F983-B809-8B2000A9A4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29C6C07C-46C4-80CA-6132-AD24B82194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93B7F-C719-085B-A81A-84B867821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809E3474-E9BD-55F5-A099-2D7717BD1F91}"/>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8" name="Footer Placeholder 7">
            <a:extLst>
              <a:ext uri="{FF2B5EF4-FFF2-40B4-BE49-F238E27FC236}">
                <a16:creationId xmlns:a16="http://schemas.microsoft.com/office/drawing/2014/main" id="{8A28A233-690A-E60E-18EC-4754F5DDD23D}"/>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08C40225-6A40-85C2-DADF-0EE37718B02A}"/>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395123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1D4C-F291-87BF-EAB5-485568715FE4}"/>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18695831-82D0-B885-FCC9-4851814DE58A}"/>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4" name="Footer Placeholder 3">
            <a:extLst>
              <a:ext uri="{FF2B5EF4-FFF2-40B4-BE49-F238E27FC236}">
                <a16:creationId xmlns:a16="http://schemas.microsoft.com/office/drawing/2014/main" id="{181506C9-9D1B-B33A-1207-88A7C3085C18}"/>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3271CF74-F08A-9257-BFFC-5AB4A51FFA9F}"/>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436745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E802B-57EF-7985-B95C-D7C717888877}"/>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3" name="Footer Placeholder 2">
            <a:extLst>
              <a:ext uri="{FF2B5EF4-FFF2-40B4-BE49-F238E27FC236}">
                <a16:creationId xmlns:a16="http://schemas.microsoft.com/office/drawing/2014/main" id="{67D5972F-15EB-94D5-E6F0-D354447FBF5A}"/>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C67D408D-68B6-14EE-7D15-B91E37BB6D89}"/>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134159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868F-8E07-06D5-4505-0DE5DF6B8B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CC0AA57A-D04E-7114-9B73-07E324E01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DD2C2732-5D19-F497-2C01-15EE05D92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38B42-F12D-B6BD-EF61-EA489C3F6D8E}"/>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6" name="Footer Placeholder 5">
            <a:extLst>
              <a:ext uri="{FF2B5EF4-FFF2-40B4-BE49-F238E27FC236}">
                <a16:creationId xmlns:a16="http://schemas.microsoft.com/office/drawing/2014/main" id="{F22A4B85-767E-AA71-93B6-88D92E41B15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70EAE7F-11B8-8DEA-5414-AF5E95872C9B}"/>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26534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B993-23DF-65FB-2E2F-EC2980E10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51DEDA63-CE93-7518-297F-CDA52C927B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67EAFFFA-FABC-D685-118A-0242DC67B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5C0F8-206A-127B-C331-B3B44D6BBEEF}"/>
              </a:ext>
            </a:extLst>
          </p:cNvPr>
          <p:cNvSpPr>
            <a:spLocks noGrp="1"/>
          </p:cNvSpPr>
          <p:nvPr>
            <p:ph type="dt" sz="half" idx="10"/>
          </p:nvPr>
        </p:nvSpPr>
        <p:spPr/>
        <p:txBody>
          <a:bodyPr/>
          <a:lstStyle/>
          <a:p>
            <a:fld id="{27005495-40D4-4E0A-BBF8-12080258EEF8}" type="datetimeFigureOut">
              <a:rPr lang="en-MY" smtClean="0"/>
              <a:t>21/3/2025</a:t>
            </a:fld>
            <a:endParaRPr lang="en-MY"/>
          </a:p>
        </p:txBody>
      </p:sp>
      <p:sp>
        <p:nvSpPr>
          <p:cNvPr id="6" name="Footer Placeholder 5">
            <a:extLst>
              <a:ext uri="{FF2B5EF4-FFF2-40B4-BE49-F238E27FC236}">
                <a16:creationId xmlns:a16="http://schemas.microsoft.com/office/drawing/2014/main" id="{75C1BCFF-48C4-A3AD-F85A-A9CAACD6E1F4}"/>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7B02C7DF-0012-02C4-3E40-0265426CFC6B}"/>
              </a:ext>
            </a:extLst>
          </p:cNvPr>
          <p:cNvSpPr>
            <a:spLocks noGrp="1"/>
          </p:cNvSpPr>
          <p:nvPr>
            <p:ph type="sldNum" sz="quarter" idx="12"/>
          </p:nvPr>
        </p:nvSpPr>
        <p:spPr/>
        <p:txBody>
          <a:bodyPr/>
          <a:lstStyle/>
          <a:p>
            <a:fld id="{5A27F1F4-1074-4361-B830-27A6E73C9FE8}" type="slidenum">
              <a:rPr lang="en-MY" smtClean="0"/>
              <a:t>‹#›</a:t>
            </a:fld>
            <a:endParaRPr lang="en-MY"/>
          </a:p>
        </p:txBody>
      </p:sp>
    </p:spTree>
    <p:extLst>
      <p:ext uri="{BB962C8B-B14F-4D97-AF65-F5344CB8AC3E}">
        <p14:creationId xmlns:p14="http://schemas.microsoft.com/office/powerpoint/2010/main" val="708689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F9F3E8-4B9A-9585-D864-3C0A33EE7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605727FA-EE75-E0C3-020B-95B380E1E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DC3C57C-2108-F670-46EC-DE21566BF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05495-40D4-4E0A-BBF8-12080258EEF8}" type="datetimeFigureOut">
              <a:rPr lang="en-MY" smtClean="0"/>
              <a:t>21/3/2025</a:t>
            </a:fld>
            <a:endParaRPr lang="en-MY"/>
          </a:p>
        </p:txBody>
      </p:sp>
      <p:sp>
        <p:nvSpPr>
          <p:cNvPr id="5" name="Footer Placeholder 4">
            <a:extLst>
              <a:ext uri="{FF2B5EF4-FFF2-40B4-BE49-F238E27FC236}">
                <a16:creationId xmlns:a16="http://schemas.microsoft.com/office/drawing/2014/main" id="{51C4A8E6-7493-D010-F339-15F9F570C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28736CEC-3B1A-D5EE-63BE-6812F82C33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27F1F4-1074-4361-B830-27A6E73C9FE8}" type="slidenum">
              <a:rPr lang="en-MY" smtClean="0"/>
              <a:t>‹#›</a:t>
            </a:fld>
            <a:endParaRPr lang="en-MY"/>
          </a:p>
        </p:txBody>
      </p:sp>
    </p:spTree>
    <p:extLst>
      <p:ext uri="{BB962C8B-B14F-4D97-AF65-F5344CB8AC3E}">
        <p14:creationId xmlns:p14="http://schemas.microsoft.com/office/powerpoint/2010/main" val="2550241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AB887-95EA-1613-700B-B3E1C491F87D}"/>
              </a:ext>
            </a:extLst>
          </p:cNvPr>
          <p:cNvSpPr>
            <a:spLocks noGrp="1"/>
          </p:cNvSpPr>
          <p:nvPr>
            <p:ph type="ctrTitle"/>
          </p:nvPr>
        </p:nvSpPr>
        <p:spPr>
          <a:xfrm>
            <a:off x="1524000" y="1122363"/>
            <a:ext cx="9144000" cy="2114597"/>
          </a:xfrm>
        </p:spPr>
        <p:txBody>
          <a:bodyPr anchor="ctr"/>
          <a:lstStyle/>
          <a:p>
            <a:pPr>
              <a:lnSpc>
                <a:spcPct val="100000"/>
              </a:lnSpc>
            </a:pPr>
            <a:r>
              <a:rPr lang="en-MY" b="1" dirty="0">
                <a:solidFill>
                  <a:schemeClr val="accent6">
                    <a:lumMod val="50000"/>
                  </a:schemeClr>
                </a:solidFill>
                <a:effectLst>
                  <a:outerShdw blurRad="38100" dist="38100" dir="2700000" algn="tl">
                    <a:srgbClr val="000000">
                      <a:alpha val="43137"/>
                    </a:srgbClr>
                  </a:outerShdw>
                </a:effectLst>
                <a:latin typeface="Aptos Display" panose="020B0004020202020204" pitchFamily="34" charset="0"/>
              </a:rPr>
              <a:t>The Meaning of Training</a:t>
            </a:r>
          </a:p>
        </p:txBody>
      </p:sp>
      <p:sp>
        <p:nvSpPr>
          <p:cNvPr id="3" name="Subtitle 2">
            <a:extLst>
              <a:ext uri="{FF2B5EF4-FFF2-40B4-BE49-F238E27FC236}">
                <a16:creationId xmlns:a16="http://schemas.microsoft.com/office/drawing/2014/main" id="{7A8899E0-5E94-AC6F-1244-90D3E4619CFF}"/>
              </a:ext>
            </a:extLst>
          </p:cNvPr>
          <p:cNvSpPr>
            <a:spLocks noGrp="1"/>
          </p:cNvSpPr>
          <p:nvPr>
            <p:ph type="subTitle" idx="1"/>
          </p:nvPr>
        </p:nvSpPr>
        <p:spPr>
          <a:xfrm>
            <a:off x="1524000" y="3602038"/>
            <a:ext cx="9144000" cy="1655762"/>
          </a:xfrm>
        </p:spPr>
        <p:txBody>
          <a:bodyPr>
            <a:normAutofit/>
          </a:bodyPr>
          <a:lstStyle/>
          <a:p>
            <a:r>
              <a:rPr lang="en-MY" sz="4000" b="1" dirty="0">
                <a:solidFill>
                  <a:schemeClr val="accent6">
                    <a:lumMod val="50000"/>
                  </a:schemeClr>
                </a:solidFill>
                <a:latin typeface="Aptos Display" panose="020B0004020202020204" pitchFamily="34" charset="0"/>
              </a:rPr>
              <a:t>A Comprehensive Exploration</a:t>
            </a:r>
          </a:p>
        </p:txBody>
      </p:sp>
    </p:spTree>
    <p:extLst>
      <p:ext uri="{BB962C8B-B14F-4D97-AF65-F5344CB8AC3E}">
        <p14:creationId xmlns:p14="http://schemas.microsoft.com/office/powerpoint/2010/main" val="375461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A8C-8C5B-790E-270C-B476E651DD52}"/>
              </a:ext>
            </a:extLst>
          </p:cNvPr>
          <p:cNvSpPr>
            <a:spLocks noGrp="1"/>
          </p:cNvSpPr>
          <p:nvPr>
            <p:ph type="title"/>
          </p:nvPr>
        </p:nvSpPr>
        <p:spPr/>
        <p:txBody>
          <a:bodyPr/>
          <a:lstStyle/>
          <a:p>
            <a:endParaRPr lang="en-MY"/>
          </a:p>
        </p:txBody>
      </p:sp>
    </p:spTree>
    <p:extLst>
      <p:ext uri="{BB962C8B-B14F-4D97-AF65-F5344CB8AC3E}">
        <p14:creationId xmlns:p14="http://schemas.microsoft.com/office/powerpoint/2010/main" val="23694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16C05D-0F96-8C8E-832E-1E8FDEE2FFE8}"/>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Introduction</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3ACE0455-AEE6-AFDD-8CEA-C1A957C06CA3}"/>
              </a:ext>
            </a:extLst>
          </p:cNvPr>
          <p:cNvSpPr txBox="1"/>
          <p:nvPr/>
        </p:nvSpPr>
        <p:spPr>
          <a:xfrm>
            <a:off x="623888" y="1659285"/>
            <a:ext cx="10944224" cy="3416320"/>
          </a:xfrm>
          <a:prstGeom prst="rect">
            <a:avLst/>
          </a:prstGeom>
          <a:noFill/>
        </p:spPr>
        <p:txBody>
          <a:bodyPr wrap="square" rtlCol="0">
            <a:spAutoFit/>
          </a:bodyPr>
          <a:lstStyle/>
          <a:p>
            <a:pPr algn="just">
              <a:spcAft>
                <a:spcPts val="1200"/>
              </a:spcAft>
            </a:pPr>
            <a:r>
              <a:rPr lang="en-US" sz="2800" dirty="0">
                <a:latin typeface="Aptos Display" panose="020B0004020202020204" pitchFamily="34" charset="0"/>
              </a:rPr>
              <a:t>Training is a fundamental concept in the fields of education, human resource development, and organizational management. </a:t>
            </a:r>
          </a:p>
          <a:p>
            <a:pPr algn="just">
              <a:spcAft>
                <a:spcPts val="1200"/>
              </a:spcAft>
            </a:pPr>
            <a:r>
              <a:rPr lang="en-US" sz="2800" dirty="0">
                <a:latin typeface="Aptos Display" panose="020B0004020202020204" pitchFamily="34" charset="0"/>
              </a:rPr>
              <a:t>It refers to the systematic process of enhancing an individual's knowledge, skills, and abilities (KSAs) to perform specific tasks or roles effectively. </a:t>
            </a:r>
          </a:p>
          <a:p>
            <a:pPr algn="just">
              <a:spcAft>
                <a:spcPts val="1200"/>
              </a:spcAft>
            </a:pPr>
            <a:r>
              <a:rPr lang="en-US" sz="2800" dirty="0">
                <a:latin typeface="Aptos Display" panose="020B0004020202020204" pitchFamily="34" charset="0"/>
              </a:rPr>
              <a:t>Training is a critical tool for personal and professional development, enabling individuals to adapt to new challenges, improve performance, and achieve their goals. </a:t>
            </a:r>
            <a:endParaRPr lang="en-MY" sz="2800" dirty="0">
              <a:latin typeface="Aptos Display" panose="020B0004020202020204" pitchFamily="34" charset="0"/>
            </a:endParaRPr>
          </a:p>
        </p:txBody>
      </p:sp>
    </p:spTree>
    <p:extLst>
      <p:ext uri="{BB962C8B-B14F-4D97-AF65-F5344CB8AC3E}">
        <p14:creationId xmlns:p14="http://schemas.microsoft.com/office/powerpoint/2010/main" val="163494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A5CB9-18CD-E00E-FF33-63796CD626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EBD414-A112-1240-BE4E-4A6532EEE3A4}"/>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Defining Training</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08F2F265-30E6-3F37-C741-A80F50559548}"/>
              </a:ext>
            </a:extLst>
          </p:cNvPr>
          <p:cNvSpPr txBox="1"/>
          <p:nvPr/>
        </p:nvSpPr>
        <p:spPr>
          <a:xfrm>
            <a:off x="623889" y="1722411"/>
            <a:ext cx="10944224" cy="4431983"/>
          </a:xfrm>
          <a:prstGeom prst="rect">
            <a:avLst/>
          </a:prstGeom>
          <a:noFill/>
        </p:spPr>
        <p:txBody>
          <a:bodyPr wrap="square" rtlCol="0">
            <a:spAutoFit/>
          </a:bodyPr>
          <a:lstStyle/>
          <a:p>
            <a:pPr algn="just">
              <a:spcAft>
                <a:spcPts val="1200"/>
              </a:spcAft>
            </a:pPr>
            <a:r>
              <a:rPr lang="en-US" sz="2800" dirty="0">
                <a:latin typeface="Aptos Display" panose="020B0004020202020204" pitchFamily="34" charset="0"/>
              </a:rPr>
              <a:t>A structured and organized process designed to impart </a:t>
            </a:r>
            <a:r>
              <a:rPr lang="en-US" sz="2800" dirty="0">
                <a:effectLst>
                  <a:outerShdw blurRad="38100" dist="38100" dir="2700000" algn="tl">
                    <a:srgbClr val="000000">
                      <a:alpha val="43137"/>
                    </a:srgbClr>
                  </a:outerShdw>
                </a:effectLst>
                <a:latin typeface="Aptos Display" panose="020B0004020202020204" pitchFamily="34" charset="0"/>
              </a:rPr>
              <a:t>knowledge</a:t>
            </a:r>
            <a:r>
              <a:rPr lang="en-US" sz="2800" dirty="0">
                <a:latin typeface="Aptos Display" panose="020B0004020202020204" pitchFamily="34" charset="0"/>
              </a:rPr>
              <a:t>, develop </a:t>
            </a:r>
            <a:r>
              <a:rPr lang="en-US" sz="2800" dirty="0">
                <a:effectLst>
                  <a:outerShdw blurRad="38100" dist="38100" dir="2700000" algn="tl">
                    <a:srgbClr val="000000">
                      <a:alpha val="43137"/>
                    </a:srgbClr>
                  </a:outerShdw>
                </a:effectLst>
                <a:latin typeface="Aptos Display" panose="020B0004020202020204" pitchFamily="34" charset="0"/>
              </a:rPr>
              <a:t>skills</a:t>
            </a:r>
            <a:r>
              <a:rPr lang="en-US" sz="2800" dirty="0">
                <a:latin typeface="Aptos Display" panose="020B0004020202020204" pitchFamily="34" charset="0"/>
              </a:rPr>
              <a:t>, and modify </a:t>
            </a:r>
            <a:r>
              <a:rPr lang="en-US" sz="2800" dirty="0">
                <a:effectLst>
                  <a:outerShdw blurRad="38100" dist="38100" dir="2700000" algn="tl">
                    <a:srgbClr val="000000">
                      <a:alpha val="43137"/>
                    </a:srgbClr>
                  </a:outerShdw>
                </a:effectLst>
                <a:latin typeface="Aptos Display" panose="020B0004020202020204" pitchFamily="34" charset="0"/>
              </a:rPr>
              <a:t>attitudes</a:t>
            </a:r>
            <a:r>
              <a:rPr lang="en-US" sz="2800" dirty="0">
                <a:latin typeface="Aptos Display" panose="020B0004020202020204" pitchFamily="34" charset="0"/>
              </a:rPr>
              <a:t> or </a:t>
            </a:r>
            <a:r>
              <a:rPr lang="en-US" sz="2800" dirty="0">
                <a:effectLst>
                  <a:outerShdw blurRad="38100" dist="38100" dir="2700000" algn="tl">
                    <a:srgbClr val="000000">
                      <a:alpha val="43137"/>
                    </a:srgbClr>
                  </a:outerShdw>
                </a:effectLst>
                <a:latin typeface="Aptos Display" panose="020B0004020202020204" pitchFamily="34" charset="0"/>
              </a:rPr>
              <a:t>behaviors</a:t>
            </a:r>
            <a:r>
              <a:rPr lang="en-US" sz="2800" dirty="0">
                <a:latin typeface="Aptos Display" panose="020B0004020202020204" pitchFamily="34" charset="0"/>
              </a:rPr>
              <a:t>. </a:t>
            </a:r>
          </a:p>
          <a:p>
            <a:pPr algn="just">
              <a:spcAft>
                <a:spcPts val="1200"/>
              </a:spcAft>
            </a:pPr>
            <a:r>
              <a:rPr lang="en-US" sz="2800" dirty="0">
                <a:latin typeface="Aptos Display" panose="020B0004020202020204" pitchFamily="34" charset="0"/>
              </a:rPr>
              <a:t>Application of instructional techniques and methodologies to facilitate learning and improve performance. </a:t>
            </a:r>
          </a:p>
          <a:p>
            <a:pPr algn="just">
              <a:spcAft>
                <a:spcPts val="1200"/>
              </a:spcAft>
            </a:pPr>
            <a:r>
              <a:rPr lang="en-US" sz="2800" dirty="0">
                <a:latin typeface="Aptos Display" panose="020B0004020202020204" pitchFamily="34" charset="0"/>
              </a:rPr>
              <a:t>Often goal-oriented, focusing on specific outcomes such as increased productivity, improved job performance, or the acquisition of new competencies.</a:t>
            </a:r>
          </a:p>
          <a:p>
            <a:pPr algn="just">
              <a:spcAft>
                <a:spcPts val="1200"/>
              </a:spcAft>
            </a:pPr>
            <a:r>
              <a:rPr lang="en-US" sz="2800" dirty="0">
                <a:latin typeface="Aptos Display" panose="020B0004020202020204" pitchFamily="34" charset="0"/>
              </a:rPr>
              <a:t>Training typically more focused and practical. While education aims to provide broad-based knowledge and intellectual development.</a:t>
            </a:r>
            <a:endParaRPr lang="en-MY" sz="2800" dirty="0">
              <a:latin typeface="Aptos Display" panose="020B0004020202020204" pitchFamily="34" charset="0"/>
            </a:endParaRPr>
          </a:p>
        </p:txBody>
      </p:sp>
    </p:spTree>
    <p:extLst>
      <p:ext uri="{BB962C8B-B14F-4D97-AF65-F5344CB8AC3E}">
        <p14:creationId xmlns:p14="http://schemas.microsoft.com/office/powerpoint/2010/main" val="408638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56BAF-8B97-9CF0-FC4E-0FB98C011A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BCD3ADE-2826-914D-5756-ACF4A01849E2}"/>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Different between Training &amp; Education</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D12F56D1-B8B6-7D20-FC33-6E72C7E74E6D}"/>
              </a:ext>
            </a:extLst>
          </p:cNvPr>
          <p:cNvSpPr txBox="1"/>
          <p:nvPr/>
        </p:nvSpPr>
        <p:spPr>
          <a:xfrm>
            <a:off x="623889" y="1350763"/>
            <a:ext cx="10944224" cy="523220"/>
          </a:xfrm>
          <a:prstGeom prst="rect">
            <a:avLst/>
          </a:prstGeom>
          <a:noFill/>
        </p:spPr>
        <p:txBody>
          <a:bodyPr wrap="square" rtlCol="0">
            <a:spAutoFit/>
          </a:bodyPr>
          <a:lstStyle/>
          <a:p>
            <a:pPr algn="just">
              <a:spcAft>
                <a:spcPts val="1200"/>
              </a:spcAft>
            </a:pPr>
            <a:r>
              <a:rPr lang="en-US" sz="2800" dirty="0">
                <a:latin typeface="Aptos Display" panose="020B0004020202020204" pitchFamily="34" charset="0"/>
              </a:rPr>
              <a:t>Training typically more focused and practical. </a:t>
            </a:r>
            <a:endParaRPr lang="en-MY" sz="2800" dirty="0">
              <a:latin typeface="Aptos Display" panose="020B0004020202020204" pitchFamily="34" charset="0"/>
            </a:endParaRPr>
          </a:p>
        </p:txBody>
      </p:sp>
      <p:sp>
        <p:nvSpPr>
          <p:cNvPr id="2" name="TextBox 1">
            <a:extLst>
              <a:ext uri="{FF2B5EF4-FFF2-40B4-BE49-F238E27FC236}">
                <a16:creationId xmlns:a16="http://schemas.microsoft.com/office/drawing/2014/main" id="{D3ACFF9E-E359-98B3-E6CB-9FCFA2B5AEFC}"/>
              </a:ext>
            </a:extLst>
          </p:cNvPr>
          <p:cNvSpPr txBox="1"/>
          <p:nvPr/>
        </p:nvSpPr>
        <p:spPr>
          <a:xfrm>
            <a:off x="623889" y="4892553"/>
            <a:ext cx="5776911" cy="1384995"/>
          </a:xfrm>
          <a:prstGeom prst="rect">
            <a:avLst/>
          </a:prstGeom>
          <a:noFill/>
        </p:spPr>
        <p:txBody>
          <a:bodyPr wrap="square" rtlCol="0">
            <a:spAutoFit/>
          </a:bodyPr>
          <a:lstStyle/>
          <a:p>
            <a:pPr algn="just">
              <a:spcAft>
                <a:spcPts val="1200"/>
              </a:spcAft>
            </a:pPr>
            <a:r>
              <a:rPr lang="en-US" sz="2800" dirty="0">
                <a:latin typeface="Aptos Display" panose="020B0004020202020204" pitchFamily="34" charset="0"/>
              </a:rPr>
              <a:t>Education aims to provide broad-based knowledge and intellectual development.</a:t>
            </a:r>
            <a:endParaRPr lang="en-MY" sz="2800" dirty="0">
              <a:latin typeface="Aptos Display" panose="020B0004020202020204" pitchFamily="34" charset="0"/>
            </a:endParaRPr>
          </a:p>
        </p:txBody>
      </p:sp>
      <p:sp>
        <p:nvSpPr>
          <p:cNvPr id="3" name="Teardrop 2">
            <a:extLst>
              <a:ext uri="{FF2B5EF4-FFF2-40B4-BE49-F238E27FC236}">
                <a16:creationId xmlns:a16="http://schemas.microsoft.com/office/drawing/2014/main" id="{4008125A-A408-96CF-257B-F0BC8837491E}"/>
              </a:ext>
            </a:extLst>
          </p:cNvPr>
          <p:cNvSpPr/>
          <p:nvPr/>
        </p:nvSpPr>
        <p:spPr>
          <a:xfrm>
            <a:off x="8157028" y="3042772"/>
            <a:ext cx="2343831" cy="2316566"/>
          </a:xfrm>
          <a:prstGeom prst="teardrop">
            <a:avLst>
              <a:gd name="adj" fmla="val 102477"/>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Teardrop 5">
            <a:extLst>
              <a:ext uri="{FF2B5EF4-FFF2-40B4-BE49-F238E27FC236}">
                <a16:creationId xmlns:a16="http://schemas.microsoft.com/office/drawing/2014/main" id="{8140E4DB-F6D0-9392-0C68-2E3278631438}"/>
              </a:ext>
            </a:extLst>
          </p:cNvPr>
          <p:cNvSpPr/>
          <p:nvPr/>
        </p:nvSpPr>
        <p:spPr>
          <a:xfrm flipH="1">
            <a:off x="1472859" y="2255753"/>
            <a:ext cx="2343831" cy="2185617"/>
          </a:xfrm>
          <a:prstGeom prst="teardrop">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98050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6F162-C4AD-CB70-D5A3-4EE675DE80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F4FF8C-664B-C252-9AD3-FBAE0BE2A811}"/>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Objectives of Training</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F71B3681-1CDC-5EF3-1B84-37FC5CE8F273}"/>
              </a:ext>
            </a:extLst>
          </p:cNvPr>
          <p:cNvSpPr txBox="1"/>
          <p:nvPr/>
        </p:nvSpPr>
        <p:spPr>
          <a:xfrm>
            <a:off x="623888" y="1797784"/>
            <a:ext cx="10944224" cy="3447098"/>
          </a:xfrm>
          <a:prstGeom prst="rect">
            <a:avLst/>
          </a:prstGeom>
          <a:noFill/>
        </p:spPr>
        <p:txBody>
          <a:bodyPr wrap="square" rtlCol="0">
            <a:spAutoFit/>
          </a:bodyPr>
          <a:lstStyle/>
          <a:p>
            <a:pPr algn="just" defTabSz="531813">
              <a:spcAft>
                <a:spcPts val="1200"/>
              </a:spcAft>
            </a:pPr>
            <a:r>
              <a:rPr lang="en-US" sz="2800" dirty="0">
                <a:latin typeface="Aptos Display" panose="020B0004020202020204" pitchFamily="34" charset="0"/>
              </a:rPr>
              <a:t>1.	Skill Development.</a:t>
            </a:r>
          </a:p>
          <a:p>
            <a:pPr marL="514350" indent="-514350" algn="just">
              <a:spcAft>
                <a:spcPts val="1200"/>
              </a:spcAft>
              <a:buAutoNum type="arabicPeriod" startAt="2"/>
            </a:pPr>
            <a:r>
              <a:rPr lang="en-US" sz="2800" dirty="0">
                <a:latin typeface="Aptos Display" panose="020B0004020202020204" pitchFamily="34" charset="0"/>
              </a:rPr>
              <a:t>Performance Improvement</a:t>
            </a:r>
          </a:p>
          <a:p>
            <a:pPr marL="514350" indent="-514350" algn="just">
              <a:spcAft>
                <a:spcPts val="1200"/>
              </a:spcAft>
              <a:buAutoNum type="arabicPeriod" startAt="2"/>
            </a:pPr>
            <a:r>
              <a:rPr lang="en-US" sz="2800" dirty="0">
                <a:latin typeface="Aptos Display" panose="020B0004020202020204" pitchFamily="34" charset="0"/>
              </a:rPr>
              <a:t>Adaptability</a:t>
            </a:r>
          </a:p>
          <a:p>
            <a:pPr marL="514350" indent="-514350" algn="just">
              <a:spcAft>
                <a:spcPts val="1200"/>
              </a:spcAft>
              <a:buAutoNum type="arabicPeriod" startAt="2"/>
            </a:pPr>
            <a:r>
              <a:rPr lang="en-US" sz="2800" dirty="0">
                <a:latin typeface="Aptos Display" panose="020B0004020202020204" pitchFamily="34" charset="0"/>
              </a:rPr>
              <a:t>Employee Engagement and Retention</a:t>
            </a:r>
          </a:p>
          <a:p>
            <a:pPr marL="514350" indent="-514350" algn="just">
              <a:spcAft>
                <a:spcPts val="1200"/>
              </a:spcAft>
              <a:buAutoNum type="arabicPeriod" startAt="2"/>
            </a:pPr>
            <a:r>
              <a:rPr lang="en-US" sz="2800" dirty="0">
                <a:latin typeface="Aptos Display" panose="020B0004020202020204" pitchFamily="34" charset="0"/>
              </a:rPr>
              <a:t>Compliance and Safety</a:t>
            </a:r>
          </a:p>
          <a:p>
            <a:pPr marL="514350" indent="-514350" algn="just">
              <a:spcAft>
                <a:spcPts val="1200"/>
              </a:spcAft>
              <a:buAutoNum type="arabicPeriod" startAt="2"/>
            </a:pPr>
            <a:r>
              <a:rPr lang="en-US" sz="2800" dirty="0">
                <a:latin typeface="Aptos Display" panose="020B0004020202020204" pitchFamily="34" charset="0"/>
              </a:rPr>
              <a:t>Career Development</a:t>
            </a:r>
          </a:p>
        </p:txBody>
      </p:sp>
      <p:sp>
        <p:nvSpPr>
          <p:cNvPr id="2" name="Rectangle: Diagonal Corners Snipped 1">
            <a:extLst>
              <a:ext uri="{FF2B5EF4-FFF2-40B4-BE49-F238E27FC236}">
                <a16:creationId xmlns:a16="http://schemas.microsoft.com/office/drawing/2014/main" id="{859896E2-9DE5-C5E3-3030-3094742D0C15}"/>
              </a:ext>
            </a:extLst>
          </p:cNvPr>
          <p:cNvSpPr/>
          <p:nvPr/>
        </p:nvSpPr>
        <p:spPr>
          <a:xfrm>
            <a:off x="6669088" y="2162628"/>
            <a:ext cx="4470400" cy="3447098"/>
          </a:xfrm>
          <a:prstGeom prst="snip2DiagRect">
            <a:avLst>
              <a:gd name="adj1" fmla="val 9263"/>
              <a:gd name="adj2" fmla="val 30983"/>
            </a:avLst>
          </a:prstGeom>
          <a:blipFill>
            <a:blip r:embed="rId3"/>
            <a:stretch>
              <a:fillRect/>
            </a:stretch>
          </a:blip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509923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8736E-DCBE-1F3A-0464-4A1406470D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03825DB-7F8C-C8E9-BB54-4EACC6E3EAE1}"/>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Types of Training</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7D29A5A0-AB7E-DA43-A750-2007FFA422C5}"/>
              </a:ext>
            </a:extLst>
          </p:cNvPr>
          <p:cNvSpPr txBox="1"/>
          <p:nvPr/>
        </p:nvSpPr>
        <p:spPr>
          <a:xfrm>
            <a:off x="623888" y="1987898"/>
            <a:ext cx="10944224" cy="4031873"/>
          </a:xfrm>
          <a:prstGeom prst="rect">
            <a:avLst/>
          </a:prstGeom>
          <a:noFill/>
        </p:spPr>
        <p:txBody>
          <a:bodyPr wrap="square" rtlCol="0">
            <a:spAutoFit/>
          </a:bodyPr>
          <a:lstStyle/>
          <a:p>
            <a:pPr marL="514350" indent="-514350" algn="just">
              <a:spcAft>
                <a:spcPts val="1200"/>
              </a:spcAft>
              <a:buFont typeface="+mj-lt"/>
              <a:buAutoNum type="arabicPeriod"/>
            </a:pPr>
            <a:r>
              <a:rPr lang="en-US" sz="2800" dirty="0">
                <a:latin typeface="Aptos Display" panose="020B0004020202020204" pitchFamily="34" charset="0"/>
              </a:rPr>
              <a:t>On-the-Job Training (OJT)</a:t>
            </a:r>
          </a:p>
          <a:p>
            <a:pPr marL="514350" indent="-514350" algn="just">
              <a:spcAft>
                <a:spcPts val="1200"/>
              </a:spcAft>
              <a:buFont typeface="+mj-lt"/>
              <a:buAutoNum type="arabicPeriod"/>
            </a:pPr>
            <a:r>
              <a:rPr lang="en-US" sz="2800" dirty="0">
                <a:latin typeface="Aptos Display" panose="020B0004020202020204" pitchFamily="34" charset="0"/>
              </a:rPr>
              <a:t>Classroom Training </a:t>
            </a:r>
          </a:p>
          <a:p>
            <a:pPr marL="514350" indent="-514350" algn="just">
              <a:spcAft>
                <a:spcPts val="1200"/>
              </a:spcAft>
              <a:buFont typeface="+mj-lt"/>
              <a:buAutoNum type="arabicPeriod"/>
            </a:pPr>
            <a:r>
              <a:rPr lang="en-US" sz="2800" dirty="0">
                <a:latin typeface="Aptos Display" panose="020B0004020202020204" pitchFamily="34" charset="0"/>
              </a:rPr>
              <a:t>E-Learning </a:t>
            </a:r>
          </a:p>
          <a:p>
            <a:pPr marL="514350" indent="-514350" algn="just">
              <a:spcAft>
                <a:spcPts val="1200"/>
              </a:spcAft>
              <a:buFont typeface="+mj-lt"/>
              <a:buAutoNum type="arabicPeriod"/>
            </a:pPr>
            <a:r>
              <a:rPr lang="en-US" sz="2800" dirty="0">
                <a:latin typeface="Aptos Display" panose="020B0004020202020204" pitchFamily="34" charset="0"/>
              </a:rPr>
              <a:t>Workshops and Seminars </a:t>
            </a:r>
          </a:p>
          <a:p>
            <a:pPr marL="514350" indent="-514350" algn="just">
              <a:spcAft>
                <a:spcPts val="1200"/>
              </a:spcAft>
              <a:buFont typeface="+mj-lt"/>
              <a:buAutoNum type="arabicPeriod"/>
            </a:pPr>
            <a:r>
              <a:rPr lang="en-US" sz="2800" dirty="0">
                <a:latin typeface="Aptos Display" panose="020B0004020202020204" pitchFamily="34" charset="0"/>
              </a:rPr>
              <a:t>Simulation-Based Training </a:t>
            </a:r>
          </a:p>
          <a:p>
            <a:pPr marL="514350" indent="-514350" algn="just">
              <a:spcAft>
                <a:spcPts val="1200"/>
              </a:spcAft>
              <a:buFont typeface="+mj-lt"/>
              <a:buAutoNum type="arabicPeriod"/>
            </a:pPr>
            <a:r>
              <a:rPr lang="en-US" sz="2800" dirty="0">
                <a:latin typeface="Aptos Display" panose="020B0004020202020204" pitchFamily="34" charset="0"/>
              </a:rPr>
              <a:t>Mentorship and Coaching </a:t>
            </a:r>
          </a:p>
          <a:p>
            <a:pPr marL="514350" indent="-514350" algn="just">
              <a:spcAft>
                <a:spcPts val="1200"/>
              </a:spcAft>
              <a:buFont typeface="+mj-lt"/>
              <a:buAutoNum type="arabicPeriod"/>
            </a:pPr>
            <a:r>
              <a:rPr lang="en-US" sz="2800" dirty="0">
                <a:latin typeface="Aptos Display" panose="020B0004020202020204" pitchFamily="34" charset="0"/>
              </a:rPr>
              <a:t>Cross-Training</a:t>
            </a:r>
          </a:p>
        </p:txBody>
      </p:sp>
      <p:sp>
        <p:nvSpPr>
          <p:cNvPr id="2" name="Rectangle: Diagonal Corners Snipped 1">
            <a:extLst>
              <a:ext uri="{FF2B5EF4-FFF2-40B4-BE49-F238E27FC236}">
                <a16:creationId xmlns:a16="http://schemas.microsoft.com/office/drawing/2014/main" id="{031B0269-87A6-59E1-7243-1BDA0162E9F7}"/>
              </a:ext>
            </a:extLst>
          </p:cNvPr>
          <p:cNvSpPr/>
          <p:nvPr/>
        </p:nvSpPr>
        <p:spPr>
          <a:xfrm>
            <a:off x="6669088" y="2162628"/>
            <a:ext cx="4470400" cy="3447098"/>
          </a:xfrm>
          <a:prstGeom prst="snip2DiagRect">
            <a:avLst>
              <a:gd name="adj1" fmla="val 9263"/>
              <a:gd name="adj2" fmla="val 30983"/>
            </a:avLst>
          </a:prstGeom>
          <a:blipFill>
            <a:blip r:embed="rId2"/>
            <a:stretch>
              <a:fillRect/>
            </a:stretch>
          </a:blipFill>
          <a:ln>
            <a:no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418802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C044D-FA79-9148-B39F-D15905C1A5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5D6122-4F48-D19B-52D5-5698F618B8A7}"/>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Significance of Training</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E876FD15-B77A-46FC-F116-92DD69832B72}"/>
              </a:ext>
            </a:extLst>
          </p:cNvPr>
          <p:cNvSpPr txBox="1"/>
          <p:nvPr/>
        </p:nvSpPr>
        <p:spPr>
          <a:xfrm>
            <a:off x="5805716" y="1720064"/>
            <a:ext cx="5762397" cy="4031873"/>
          </a:xfrm>
          <a:prstGeom prst="rect">
            <a:avLst/>
          </a:prstGeom>
          <a:noFill/>
        </p:spPr>
        <p:txBody>
          <a:bodyPr wrap="square" rtlCol="0">
            <a:spAutoFit/>
          </a:bodyPr>
          <a:lstStyle/>
          <a:p>
            <a:pPr marL="514350" indent="-514350" algn="just">
              <a:spcAft>
                <a:spcPts val="1200"/>
              </a:spcAft>
              <a:buFont typeface="+mj-lt"/>
              <a:buAutoNum type="arabicPeriod"/>
            </a:pPr>
            <a:r>
              <a:rPr lang="en-US" sz="2800" dirty="0">
                <a:latin typeface="Aptos Display" panose="020B0004020202020204" pitchFamily="34" charset="0"/>
              </a:rPr>
              <a:t>Enhancing Individual Competence </a:t>
            </a:r>
          </a:p>
          <a:p>
            <a:pPr marL="514350" indent="-514350" algn="just">
              <a:spcAft>
                <a:spcPts val="1200"/>
              </a:spcAft>
              <a:buFont typeface="+mj-lt"/>
              <a:buAutoNum type="arabicPeriod"/>
            </a:pPr>
            <a:r>
              <a:rPr lang="en-US" sz="2800" dirty="0">
                <a:latin typeface="Aptos Display" panose="020B0004020202020204" pitchFamily="34" charset="0"/>
              </a:rPr>
              <a:t>Driving Organizational Success </a:t>
            </a:r>
          </a:p>
          <a:p>
            <a:pPr marL="514350" indent="-514350" algn="just">
              <a:spcAft>
                <a:spcPts val="1200"/>
              </a:spcAft>
              <a:buFont typeface="+mj-lt"/>
              <a:buAutoNum type="arabicPeriod"/>
            </a:pPr>
            <a:r>
              <a:rPr lang="en-US" sz="2800" dirty="0">
                <a:latin typeface="Aptos Display" panose="020B0004020202020204" pitchFamily="34" charset="0"/>
              </a:rPr>
              <a:t>Promoting Innovation </a:t>
            </a:r>
          </a:p>
          <a:p>
            <a:pPr marL="514350" indent="-514350" algn="just">
              <a:spcAft>
                <a:spcPts val="1200"/>
              </a:spcAft>
              <a:buFont typeface="+mj-lt"/>
              <a:buAutoNum type="arabicPeriod"/>
            </a:pPr>
            <a:r>
              <a:rPr lang="en-US" sz="2800" dirty="0">
                <a:latin typeface="Aptos Display" panose="020B0004020202020204" pitchFamily="34" charset="0"/>
              </a:rPr>
              <a:t>Building a Skilled Workforce </a:t>
            </a:r>
          </a:p>
          <a:p>
            <a:pPr marL="514350" indent="-514350" algn="just">
              <a:spcAft>
                <a:spcPts val="1200"/>
              </a:spcAft>
              <a:buFont typeface="+mj-lt"/>
              <a:buAutoNum type="arabicPeriod"/>
            </a:pPr>
            <a:r>
              <a:rPr lang="en-US" sz="2800" dirty="0">
                <a:latin typeface="Aptos Display" panose="020B0004020202020204" pitchFamily="34" charset="0"/>
              </a:rPr>
              <a:t>Improving Employee Morale </a:t>
            </a:r>
          </a:p>
          <a:p>
            <a:pPr marL="514350" indent="-514350" algn="just">
              <a:spcAft>
                <a:spcPts val="1200"/>
              </a:spcAft>
              <a:buFont typeface="+mj-lt"/>
              <a:buAutoNum type="arabicPeriod"/>
            </a:pPr>
            <a:r>
              <a:rPr lang="en-US" sz="2800" dirty="0">
                <a:latin typeface="Aptos Display" panose="020B0004020202020204" pitchFamily="34" charset="0"/>
              </a:rPr>
              <a:t>Supporting Economic Growth </a:t>
            </a:r>
          </a:p>
          <a:p>
            <a:pPr marL="514350" indent="-514350" algn="just">
              <a:spcAft>
                <a:spcPts val="1200"/>
              </a:spcAft>
              <a:buFont typeface="+mj-lt"/>
              <a:buAutoNum type="arabicPeriod"/>
            </a:pPr>
            <a:r>
              <a:rPr lang="en-US" sz="2800" dirty="0">
                <a:latin typeface="Aptos Display" panose="020B0004020202020204" pitchFamily="34" charset="0"/>
              </a:rPr>
              <a:t>Ensuring Compliance and Safety</a:t>
            </a:r>
          </a:p>
        </p:txBody>
      </p:sp>
      <p:sp>
        <p:nvSpPr>
          <p:cNvPr id="2" name="Rectangle: Diagonal Corners Rounded 1">
            <a:extLst>
              <a:ext uri="{FF2B5EF4-FFF2-40B4-BE49-F238E27FC236}">
                <a16:creationId xmlns:a16="http://schemas.microsoft.com/office/drawing/2014/main" id="{13DBC41D-D7C8-9A25-AB48-1AD316714536}"/>
              </a:ext>
            </a:extLst>
          </p:cNvPr>
          <p:cNvSpPr/>
          <p:nvPr/>
        </p:nvSpPr>
        <p:spPr>
          <a:xfrm>
            <a:off x="885371" y="2859314"/>
            <a:ext cx="4165600" cy="2307772"/>
          </a:xfrm>
          <a:prstGeom prst="round2DiagRect">
            <a:avLst/>
          </a:prstGeom>
          <a:blipFill>
            <a:blip r:embed="rId3"/>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209169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BC8AF-17EE-DD81-B084-F32A8BDCF22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52F70D-99E8-EDB7-7F6B-238F94BC039E}"/>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Challenges in Training</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9DB2980D-3C7F-F056-7227-37812330FED2}"/>
              </a:ext>
            </a:extLst>
          </p:cNvPr>
          <p:cNvSpPr txBox="1"/>
          <p:nvPr/>
        </p:nvSpPr>
        <p:spPr>
          <a:xfrm>
            <a:off x="623888" y="2498091"/>
            <a:ext cx="5834969" cy="2277547"/>
          </a:xfrm>
          <a:prstGeom prst="rect">
            <a:avLst/>
          </a:prstGeom>
          <a:noFill/>
        </p:spPr>
        <p:txBody>
          <a:bodyPr wrap="square" rtlCol="0">
            <a:spAutoFit/>
          </a:bodyPr>
          <a:lstStyle/>
          <a:p>
            <a:pPr marL="514350" indent="-514350" algn="just">
              <a:spcAft>
                <a:spcPts val="1200"/>
              </a:spcAft>
              <a:buFont typeface="+mj-lt"/>
              <a:buAutoNum type="arabicPeriod"/>
            </a:pPr>
            <a:r>
              <a:rPr lang="en-US" sz="2800" dirty="0">
                <a:latin typeface="Aptos Display" panose="020B0004020202020204" pitchFamily="34" charset="0"/>
              </a:rPr>
              <a:t>Cost</a:t>
            </a:r>
          </a:p>
          <a:p>
            <a:pPr marL="514350" indent="-514350" algn="just">
              <a:spcAft>
                <a:spcPts val="1200"/>
              </a:spcAft>
              <a:buFont typeface="+mj-lt"/>
              <a:buAutoNum type="arabicPeriod"/>
            </a:pPr>
            <a:r>
              <a:rPr lang="en-US" sz="2800" dirty="0">
                <a:latin typeface="Aptos Display" panose="020B0004020202020204" pitchFamily="34" charset="0"/>
              </a:rPr>
              <a:t>Time Constraints</a:t>
            </a:r>
          </a:p>
          <a:p>
            <a:pPr marL="514350" indent="-514350" algn="just">
              <a:spcAft>
                <a:spcPts val="1200"/>
              </a:spcAft>
              <a:buFont typeface="+mj-lt"/>
              <a:buAutoNum type="arabicPeriod"/>
            </a:pPr>
            <a:r>
              <a:rPr lang="en-US" sz="2800" dirty="0">
                <a:latin typeface="Aptos Display" panose="020B0004020202020204" pitchFamily="34" charset="0"/>
              </a:rPr>
              <a:t>Resistance to Change</a:t>
            </a:r>
          </a:p>
          <a:p>
            <a:pPr marL="514350" indent="-514350" algn="just">
              <a:spcAft>
                <a:spcPts val="1200"/>
              </a:spcAft>
              <a:buFont typeface="+mj-lt"/>
              <a:buAutoNum type="arabicPeriod"/>
            </a:pPr>
            <a:r>
              <a:rPr lang="en-US" sz="2800" dirty="0">
                <a:latin typeface="Aptos Display" panose="020B0004020202020204" pitchFamily="34" charset="0"/>
              </a:rPr>
              <a:t>Measuring Effectiveness</a:t>
            </a:r>
          </a:p>
        </p:txBody>
      </p:sp>
      <p:sp>
        <p:nvSpPr>
          <p:cNvPr id="2" name="Rectangle: Folded Corner 1">
            <a:extLst>
              <a:ext uri="{FF2B5EF4-FFF2-40B4-BE49-F238E27FC236}">
                <a16:creationId xmlns:a16="http://schemas.microsoft.com/office/drawing/2014/main" id="{30CC50E7-AD5B-E918-2FEE-EEDDFCCEF303}"/>
              </a:ext>
            </a:extLst>
          </p:cNvPr>
          <p:cNvSpPr/>
          <p:nvPr/>
        </p:nvSpPr>
        <p:spPr>
          <a:xfrm>
            <a:off x="7126514" y="2498091"/>
            <a:ext cx="3737202" cy="3048000"/>
          </a:xfrm>
          <a:prstGeom prst="foldedCorner">
            <a:avLst>
              <a:gd name="adj" fmla="val 20953"/>
            </a:avLst>
          </a:pr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75468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EAF4E-ACCE-ECD4-28B8-B968D4C3C84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4888CD-AA0C-A752-0596-26B408B0B219}"/>
              </a:ext>
            </a:extLst>
          </p:cNvPr>
          <p:cNvSpPr>
            <a:spLocks noGrp="1"/>
          </p:cNvSpPr>
          <p:nvPr>
            <p:ph type="title"/>
          </p:nvPr>
        </p:nvSpPr>
        <p:spPr>
          <a:xfrm>
            <a:off x="623888" y="255944"/>
            <a:ext cx="10515600" cy="713048"/>
          </a:xfrm>
        </p:spPr>
        <p:txBody>
          <a:bodyPr>
            <a:normAutofit/>
          </a:bodyPr>
          <a:lstStyle/>
          <a:p>
            <a:r>
              <a:rPr lang="en-US" sz="4000" b="1" u="sng" dirty="0">
                <a:solidFill>
                  <a:schemeClr val="accent6">
                    <a:lumMod val="50000"/>
                  </a:schemeClr>
                </a:solidFill>
                <a:latin typeface="Bahnschrift" panose="020B0502040204020203" pitchFamily="34" charset="0"/>
              </a:rPr>
              <a:t>Conclusion</a:t>
            </a:r>
            <a:endParaRPr lang="en-MY" sz="4000" b="1" u="sng" dirty="0">
              <a:solidFill>
                <a:schemeClr val="accent6">
                  <a:lumMod val="50000"/>
                </a:schemeClr>
              </a:solidFill>
              <a:latin typeface="Bahnschrift" panose="020B0502040204020203" pitchFamily="34" charset="0"/>
            </a:endParaRPr>
          </a:p>
        </p:txBody>
      </p:sp>
      <p:sp>
        <p:nvSpPr>
          <p:cNvPr id="5" name="TextBox 4">
            <a:extLst>
              <a:ext uri="{FF2B5EF4-FFF2-40B4-BE49-F238E27FC236}">
                <a16:creationId xmlns:a16="http://schemas.microsoft.com/office/drawing/2014/main" id="{C8D524B5-9962-EDA2-FE16-057256458053}"/>
              </a:ext>
            </a:extLst>
          </p:cNvPr>
          <p:cNvSpPr txBox="1"/>
          <p:nvPr/>
        </p:nvSpPr>
        <p:spPr>
          <a:xfrm>
            <a:off x="623888" y="1816448"/>
            <a:ext cx="10944224" cy="4708981"/>
          </a:xfrm>
          <a:prstGeom prst="rect">
            <a:avLst/>
          </a:prstGeom>
          <a:noFill/>
        </p:spPr>
        <p:txBody>
          <a:bodyPr wrap="square" rtlCol="0">
            <a:spAutoFit/>
          </a:bodyPr>
          <a:lstStyle/>
          <a:p>
            <a:pPr algn="just">
              <a:spcAft>
                <a:spcPts val="1200"/>
              </a:spcAft>
            </a:pPr>
            <a:r>
              <a:rPr lang="en-US" sz="2800" dirty="0">
                <a:latin typeface="Aptos Display" panose="020B0004020202020204" pitchFamily="34" charset="0"/>
              </a:rPr>
              <a:t>Training is a vital process that enhances individual competence, drives organizational success, and contributes to societal progress. It encompasses a wide range of activities designed to impart knowledge, develop skills, and modify attitudes or behaviors. </a:t>
            </a:r>
          </a:p>
          <a:p>
            <a:pPr algn="just">
              <a:spcAft>
                <a:spcPts val="1200"/>
              </a:spcAft>
            </a:pPr>
            <a:r>
              <a:rPr lang="en-US" sz="2800" dirty="0">
                <a:latin typeface="Aptos Display" panose="020B0004020202020204" pitchFamily="34" charset="0"/>
              </a:rPr>
              <a:t>By investing in training, individuals and organizations can adapt to new challenges, improve performance, and achieve their goals. While training is not without challenges, its benefits far outweigh its limitations, making it an indispensable tool for personal and professional development. </a:t>
            </a:r>
          </a:p>
          <a:p>
            <a:pPr algn="just">
              <a:spcAft>
                <a:spcPts val="1200"/>
              </a:spcAft>
            </a:pPr>
            <a:r>
              <a:rPr lang="en-US" sz="2800" dirty="0">
                <a:latin typeface="Aptos Display" panose="020B0004020202020204" pitchFamily="34" charset="0"/>
              </a:rPr>
              <a:t>In an increasingly complex and dynamic world, training provides the foundation for growth, innovation, and success.</a:t>
            </a:r>
          </a:p>
        </p:txBody>
      </p:sp>
    </p:spTree>
    <p:extLst>
      <p:ext uri="{BB962C8B-B14F-4D97-AF65-F5344CB8AC3E}">
        <p14:creationId xmlns:p14="http://schemas.microsoft.com/office/powerpoint/2010/main" val="2195817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TotalTime>
  <Words>1164</Words>
  <Application>Microsoft Office PowerPoint</Application>
  <PresentationFormat>Widescreen</PresentationFormat>
  <Paragraphs>81</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 Display</vt:lpstr>
      <vt:lpstr>Arial</vt:lpstr>
      <vt:lpstr>Bahnschrift</vt:lpstr>
      <vt:lpstr>Calibri</vt:lpstr>
      <vt:lpstr>Calibri Light</vt:lpstr>
      <vt:lpstr>Office Theme</vt:lpstr>
      <vt:lpstr>The Meaning of Training</vt:lpstr>
      <vt:lpstr>Introduction</vt:lpstr>
      <vt:lpstr>Defining Training</vt:lpstr>
      <vt:lpstr>Different between Training &amp; Education</vt:lpstr>
      <vt:lpstr>Objectives of Training</vt:lpstr>
      <vt:lpstr>Types of Training</vt:lpstr>
      <vt:lpstr>Significance of Training</vt:lpstr>
      <vt:lpstr>Challenges in Training</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gisol</dc:creator>
  <cp:lastModifiedBy>gisol</cp:lastModifiedBy>
  <cp:revision>1</cp:revision>
  <dcterms:created xsi:type="dcterms:W3CDTF">2025-03-21T04:08:43Z</dcterms:created>
  <dcterms:modified xsi:type="dcterms:W3CDTF">2025-03-21T07:48:53Z</dcterms:modified>
</cp:coreProperties>
</file>